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0" r:id="rId14"/>
    <p:sldId id="268" r:id="rId15"/>
    <p:sldId id="269" r:id="rId16"/>
    <p:sldId id="271" r:id="rId17"/>
    <p:sldId id="272" r:id="rId18"/>
  </p:sldIdLst>
  <p:sldSz cx="18288000" cy="10287000"/>
  <p:notesSz cx="6858000" cy="9144000"/>
  <p:embeddedFontLst>
    <p:embeddedFont>
      <p:font typeface="Cormorant Garamond Bold" panose="020B0604020202020204" charset="0"/>
      <p:regular r:id="rId20"/>
      <p:bold r:id="rId21"/>
    </p:embeddedFont>
    <p:embeddedFont>
      <p:font typeface="Playfair Display" panose="00000500000000000000" pitchFamily="2" charset="0"/>
      <p:regular r:id="rId22"/>
      <p:bold r:id="rId23"/>
      <p:italic r:id="rId24"/>
      <p:boldItalic r:id="rId25"/>
    </p:embeddedFont>
    <p:embeddedFont>
      <p:font typeface="Playfair Display Bold" panose="00000800000000000000" charset="0"/>
      <p:regular r:id="rId26"/>
      <p:bold r:id="rId27"/>
    </p:embeddedFont>
    <p:embeddedFont>
      <p:font typeface="Public Sans" panose="020B0604020202020204" charset="0"/>
      <p:regular r:id="rId28"/>
    </p:embeddedFont>
    <p:embeddedFont>
      <p:font typeface="Public Sans Bold" panose="020B0604020202020204" charset="0"/>
      <p:regular r:id="rId29"/>
    </p:embeddedFont>
    <p:embeddedFont>
      <p:font typeface="Public Sans Bold Italics" panose="020B0604020202020204" charset="0"/>
      <p:regular r:id="rId30"/>
      <p: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autoAdjust="0"/>
    <p:restoredTop sz="94643" autoAdjust="0"/>
  </p:normalViewPr>
  <p:slideViewPr>
    <p:cSldViewPr>
      <p:cViewPr varScale="1">
        <p:scale>
          <a:sx n="49" d="100"/>
          <a:sy n="49" d="100"/>
        </p:scale>
        <p:origin x="380"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749DD5-1125-4DEA-90A4-DCDD0796293A}" type="datetimeFigureOut">
              <a:rPr lang="en-IN" smtClean="0"/>
              <a:t>24-04-2024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FD56C8-22AB-4A16-AFBD-7724442418EE}" type="slidenum">
              <a:rPr lang="en-IN" smtClean="0"/>
              <a:t>‹#›</a:t>
            </a:fld>
            <a:endParaRPr lang="en-IN"/>
          </a:p>
        </p:txBody>
      </p:sp>
    </p:spTree>
    <p:extLst>
      <p:ext uri="{BB962C8B-B14F-4D97-AF65-F5344CB8AC3E}">
        <p14:creationId xmlns:p14="http://schemas.microsoft.com/office/powerpoint/2010/main" val="1292371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DFD56C8-22AB-4A16-AFBD-7724442418EE}" type="slidenum">
              <a:rPr lang="en-IN" smtClean="0"/>
              <a:t>7</a:t>
            </a:fld>
            <a:endParaRPr lang="en-IN"/>
          </a:p>
        </p:txBody>
      </p:sp>
    </p:spTree>
    <p:extLst>
      <p:ext uri="{BB962C8B-B14F-4D97-AF65-F5344CB8AC3E}">
        <p14:creationId xmlns:p14="http://schemas.microsoft.com/office/powerpoint/2010/main" val="4002821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hyperlink" Target="https://www.bonadio.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svg"/><Relationship Id="rId3" Type="http://schemas.openxmlformats.org/officeDocument/2006/relationships/image" Target="../media/image35.png"/><Relationship Id="rId7" Type="http://schemas.openxmlformats.org/officeDocument/2006/relationships/image" Target="../media/image39.gif"/><Relationship Id="rId12" Type="http://schemas.openxmlformats.org/officeDocument/2006/relationships/image" Target="../media/image44.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43.sv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svg"/><Relationship Id="rId9" Type="http://schemas.openxmlformats.org/officeDocument/2006/relationships/image" Target="../media/image41.sv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svg"/><Relationship Id="rId3" Type="http://schemas.openxmlformats.org/officeDocument/2006/relationships/image" Target="../media/image47.png"/><Relationship Id="rId7" Type="http://schemas.openxmlformats.org/officeDocument/2006/relationships/image" Target="../media/image51.svg"/><Relationship Id="rId12" Type="http://schemas.openxmlformats.org/officeDocument/2006/relationships/image" Target="../media/image5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5.sv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svg"/><Relationship Id="rId9" Type="http://schemas.openxmlformats.org/officeDocument/2006/relationships/image" Target="../media/image53.svg"/></Relationships>
</file>

<file path=ppt/slides/_rels/slide1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jpeg"/></Relationships>
</file>

<file path=ppt/slides/_rels/slide17.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65.svg"/><Relationship Id="rId5" Type="http://schemas.openxmlformats.org/officeDocument/2006/relationships/image" Target="../media/image64.png"/><Relationship Id="rId10" Type="http://schemas.openxmlformats.org/officeDocument/2006/relationships/image" Target="../media/image69.svg"/><Relationship Id="rId4" Type="http://schemas.openxmlformats.org/officeDocument/2006/relationships/image" Target="../media/image63.svg"/><Relationship Id="rId9" Type="http://schemas.openxmlformats.org/officeDocument/2006/relationships/image" Target="../media/image68.png"/></Relationships>
</file>

<file path=ppt/slides/_rels/slide2.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jpe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jpe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4.jpe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jpe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svg"/></Relationships>
</file>

<file path=ppt/slides/_rels/slide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7.sv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hyperlink" Target="http://www.ogscapital.com/" TargetMode="External"/><Relationship Id="rId4" Type="http://schemas.openxmlformats.org/officeDocument/2006/relationships/image" Target="../media/image30.sv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AutoShape 3"/>
          <p:cNvSpPr/>
          <p:nvPr/>
        </p:nvSpPr>
        <p:spPr>
          <a:xfrm flipV="1">
            <a:off x="1028706" y="4514765"/>
            <a:ext cx="16230594" cy="38509"/>
          </a:xfrm>
          <a:prstGeom prst="line">
            <a:avLst/>
          </a:prstGeom>
          <a:ln w="28575" cap="flat">
            <a:solidFill>
              <a:srgbClr val="2B2C30"/>
            </a:solidFill>
            <a:prstDash val="solid"/>
            <a:headEnd type="none" w="sm" len="sm"/>
            <a:tailEnd type="none" w="sm" len="sm"/>
          </a:ln>
        </p:spPr>
        <p:txBody>
          <a:bodyPr/>
          <a:lstStyle/>
          <a:p>
            <a:endParaRPr lang="en-US"/>
          </a:p>
        </p:txBody>
      </p:sp>
      <p:sp>
        <p:nvSpPr>
          <p:cNvPr id="4" name="Freeform 4"/>
          <p:cNvSpPr/>
          <p:nvPr/>
        </p:nvSpPr>
        <p:spPr>
          <a:xfrm>
            <a:off x="9211235" y="-5576047"/>
            <a:ext cx="15863047" cy="15863047"/>
          </a:xfrm>
          <a:custGeom>
            <a:avLst/>
            <a:gdLst/>
            <a:ahLst/>
            <a:cxnLst/>
            <a:rect l="l" t="t" r="r" b="b"/>
            <a:pathLst>
              <a:path w="15863047" h="15863047">
                <a:moveTo>
                  <a:pt x="0" y="0"/>
                </a:moveTo>
                <a:lnTo>
                  <a:pt x="15863047" y="0"/>
                </a:lnTo>
                <a:lnTo>
                  <a:pt x="15863047" y="15863047"/>
                </a:lnTo>
                <a:lnTo>
                  <a:pt x="0" y="15863047"/>
                </a:lnTo>
                <a:lnTo>
                  <a:pt x="0" y="0"/>
                </a:lnTo>
                <a:close/>
              </a:path>
            </a:pathLst>
          </a:custGeom>
          <a:blipFill>
            <a:blip r:embed="rId3">
              <a:alphaModFix amt="7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5442126" y="-3887325"/>
            <a:ext cx="16043474" cy="16043474"/>
          </a:xfrm>
          <a:custGeom>
            <a:avLst/>
            <a:gdLst/>
            <a:ahLst/>
            <a:cxnLst/>
            <a:rect l="l" t="t" r="r" b="b"/>
            <a:pathLst>
              <a:path w="16043474" h="16043474">
                <a:moveTo>
                  <a:pt x="0" y="0"/>
                </a:moveTo>
                <a:lnTo>
                  <a:pt x="16043474" y="0"/>
                </a:lnTo>
                <a:lnTo>
                  <a:pt x="16043474" y="16043474"/>
                </a:lnTo>
                <a:lnTo>
                  <a:pt x="0" y="160434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13903582" y="7218783"/>
            <a:ext cx="3684215" cy="2262696"/>
          </a:xfrm>
          <a:custGeom>
            <a:avLst/>
            <a:gdLst/>
            <a:ahLst/>
            <a:cxnLst/>
            <a:rect l="l" t="t" r="r" b="b"/>
            <a:pathLst>
              <a:path w="3684215" h="2262696">
                <a:moveTo>
                  <a:pt x="0" y="0"/>
                </a:moveTo>
                <a:lnTo>
                  <a:pt x="3684215" y="0"/>
                </a:lnTo>
                <a:lnTo>
                  <a:pt x="3684215" y="2262696"/>
                </a:lnTo>
                <a:lnTo>
                  <a:pt x="0" y="2262696"/>
                </a:lnTo>
                <a:lnTo>
                  <a:pt x="0" y="0"/>
                </a:lnTo>
                <a:close/>
              </a:path>
            </a:pathLst>
          </a:custGeom>
          <a:blipFill>
            <a:blip r:embed="rId5"/>
            <a:stretch>
              <a:fillRect t="-29461" b="-33362"/>
            </a:stretch>
          </a:blipFill>
        </p:spPr>
        <p:txBody>
          <a:bodyPr/>
          <a:lstStyle/>
          <a:p>
            <a:endParaRPr lang="en-US"/>
          </a:p>
        </p:txBody>
      </p:sp>
      <p:sp>
        <p:nvSpPr>
          <p:cNvPr id="7" name="TextBox 7"/>
          <p:cNvSpPr txBox="1"/>
          <p:nvPr/>
        </p:nvSpPr>
        <p:spPr>
          <a:xfrm>
            <a:off x="1006882" y="4896963"/>
            <a:ext cx="16230600" cy="1305826"/>
          </a:xfrm>
          <a:prstGeom prst="rect">
            <a:avLst/>
          </a:prstGeom>
        </p:spPr>
        <p:txBody>
          <a:bodyPr lIns="0" tIns="0" rIns="0" bIns="0" rtlCol="0" anchor="t">
            <a:spAutoFit/>
          </a:bodyPr>
          <a:lstStyle/>
          <a:p>
            <a:pPr>
              <a:lnSpc>
                <a:spcPts val="5200"/>
              </a:lnSpc>
            </a:pPr>
            <a:r>
              <a:rPr lang="en-US" sz="3714" spc="843">
                <a:solidFill>
                  <a:srgbClr val="2B2C30"/>
                </a:solidFill>
                <a:latin typeface="Public Sans Bold"/>
              </a:rPr>
              <a:t>IN COLLABORATION WITH</a:t>
            </a:r>
          </a:p>
          <a:p>
            <a:pPr>
              <a:lnSpc>
                <a:spcPts val="5200"/>
              </a:lnSpc>
              <a:spcBef>
                <a:spcPct val="0"/>
              </a:spcBef>
            </a:pPr>
            <a:r>
              <a:rPr lang="en-US" sz="3714" spc="843">
                <a:solidFill>
                  <a:srgbClr val="2B2C30"/>
                </a:solidFill>
                <a:latin typeface="Cormorant Garamond Bold"/>
              </a:rPr>
              <a:t>CONSULT CLAN</a:t>
            </a:r>
          </a:p>
        </p:txBody>
      </p:sp>
      <p:sp>
        <p:nvSpPr>
          <p:cNvPr id="8" name="TextBox 8"/>
          <p:cNvSpPr txBox="1"/>
          <p:nvPr/>
        </p:nvSpPr>
        <p:spPr>
          <a:xfrm>
            <a:off x="850974" y="2415341"/>
            <a:ext cx="16408332" cy="2001158"/>
          </a:xfrm>
          <a:prstGeom prst="rect">
            <a:avLst/>
          </a:prstGeom>
        </p:spPr>
        <p:txBody>
          <a:bodyPr lIns="0" tIns="0" rIns="0" bIns="0" rtlCol="0" anchor="t">
            <a:spAutoFit/>
          </a:bodyPr>
          <a:lstStyle/>
          <a:p>
            <a:pPr>
              <a:lnSpc>
                <a:spcPts val="14613"/>
              </a:lnSpc>
            </a:pPr>
            <a:r>
              <a:rPr lang="en-US" sz="16059" spc="80">
                <a:solidFill>
                  <a:srgbClr val="2B2C30"/>
                </a:solidFill>
                <a:latin typeface="Playfair Display"/>
              </a:rPr>
              <a:t>GenZero Strategy</a:t>
            </a:r>
          </a:p>
        </p:txBody>
      </p:sp>
      <p:sp>
        <p:nvSpPr>
          <p:cNvPr id="9" name="TextBox 9"/>
          <p:cNvSpPr txBox="1"/>
          <p:nvPr/>
        </p:nvSpPr>
        <p:spPr>
          <a:xfrm>
            <a:off x="1006882" y="6551242"/>
            <a:ext cx="7435950" cy="2065239"/>
          </a:xfrm>
          <a:prstGeom prst="rect">
            <a:avLst/>
          </a:prstGeom>
        </p:spPr>
        <p:txBody>
          <a:bodyPr lIns="0" tIns="0" rIns="0" bIns="0" rtlCol="0" anchor="t">
            <a:spAutoFit/>
          </a:bodyPr>
          <a:lstStyle/>
          <a:p>
            <a:pPr>
              <a:lnSpc>
                <a:spcPts val="3262"/>
              </a:lnSpc>
            </a:pPr>
            <a:r>
              <a:rPr lang="en-US" sz="2175">
                <a:solidFill>
                  <a:srgbClr val="2B2C30"/>
                </a:solidFill>
                <a:latin typeface="Public Sans Bold"/>
              </a:rPr>
              <a:t>Chenna Keshav Chinthakindi</a:t>
            </a:r>
          </a:p>
          <a:p>
            <a:pPr>
              <a:lnSpc>
                <a:spcPts val="3262"/>
              </a:lnSpc>
            </a:pPr>
            <a:r>
              <a:rPr lang="en-US" sz="2175">
                <a:solidFill>
                  <a:srgbClr val="2B2C30"/>
                </a:solidFill>
                <a:latin typeface="Public Sans Bold"/>
              </a:rPr>
              <a:t>Rashi Vinay Raut</a:t>
            </a:r>
          </a:p>
          <a:p>
            <a:pPr>
              <a:lnSpc>
                <a:spcPts val="3262"/>
              </a:lnSpc>
            </a:pPr>
            <a:r>
              <a:rPr lang="en-US" sz="2175">
                <a:solidFill>
                  <a:srgbClr val="2B2C30"/>
                </a:solidFill>
                <a:latin typeface="Public Sans Bold"/>
              </a:rPr>
              <a:t>Sai Sinduri Vangala</a:t>
            </a:r>
          </a:p>
          <a:p>
            <a:pPr>
              <a:lnSpc>
                <a:spcPts val="3262"/>
              </a:lnSpc>
            </a:pPr>
            <a:r>
              <a:rPr lang="en-US" sz="2175">
                <a:solidFill>
                  <a:srgbClr val="2B2C30"/>
                </a:solidFill>
                <a:latin typeface="Public Sans Bold"/>
              </a:rPr>
              <a:t>Yeshwanth Chalapathi Sureshkumar</a:t>
            </a:r>
          </a:p>
          <a:p>
            <a:pPr>
              <a:lnSpc>
                <a:spcPts val="3262"/>
              </a:lnSpc>
            </a:pPr>
            <a:endParaRPr lang="en-US" sz="2175">
              <a:solidFill>
                <a:srgbClr val="2B2C30"/>
              </a:solidFill>
              <a:latin typeface="Public Sans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Freeform 3"/>
          <p:cNvSpPr/>
          <p:nvPr/>
        </p:nvSpPr>
        <p:spPr>
          <a:xfrm rot="-5400000">
            <a:off x="-2426217" y="3378592"/>
            <a:ext cx="10500780" cy="3316036"/>
          </a:xfrm>
          <a:custGeom>
            <a:avLst/>
            <a:gdLst/>
            <a:ahLst/>
            <a:cxnLst/>
            <a:rect l="l" t="t" r="r" b="b"/>
            <a:pathLst>
              <a:path w="10500780" h="3316036">
                <a:moveTo>
                  <a:pt x="0" y="0"/>
                </a:moveTo>
                <a:lnTo>
                  <a:pt x="10500780" y="0"/>
                </a:lnTo>
                <a:lnTo>
                  <a:pt x="10500780" y="3316036"/>
                </a:lnTo>
                <a:lnTo>
                  <a:pt x="0" y="3316036"/>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6011379" y="1843767"/>
            <a:ext cx="10635688" cy="6917081"/>
          </a:xfrm>
          <a:prstGeom prst="rect">
            <a:avLst/>
          </a:prstGeom>
        </p:spPr>
        <p:txBody>
          <a:bodyPr lIns="0" tIns="0" rIns="0" bIns="0" rtlCol="0" anchor="t">
            <a:spAutoFit/>
          </a:bodyPr>
          <a:lstStyle/>
          <a:p>
            <a:pPr>
              <a:lnSpc>
                <a:spcPts val="5377"/>
              </a:lnSpc>
            </a:pPr>
            <a:r>
              <a:rPr lang="en-US" sz="2875">
                <a:solidFill>
                  <a:srgbClr val="2B2C30"/>
                </a:solidFill>
                <a:latin typeface="Public Sans Bold"/>
              </a:rPr>
              <a:t>Bonadio Business Solutions</a:t>
            </a:r>
          </a:p>
          <a:p>
            <a:pPr marL="577708" lvl="1" indent="-288854">
              <a:lnSpc>
                <a:spcPts val="5003"/>
              </a:lnSpc>
              <a:buFont typeface="Arial"/>
              <a:buChar char="•"/>
            </a:pPr>
            <a:r>
              <a:rPr lang="en-US" sz="2675">
                <a:solidFill>
                  <a:srgbClr val="2B2C30"/>
                </a:solidFill>
                <a:latin typeface="Public Sans"/>
              </a:rPr>
              <a:t>Focused Clients: Real Estate, Financial Services, Healthcare, Human Services, Manufacturing and Distribution, Public Sector, and Non-profit Organizations.</a:t>
            </a:r>
          </a:p>
          <a:p>
            <a:pPr marL="577708" lvl="1" indent="-288854">
              <a:lnSpc>
                <a:spcPts val="5003"/>
              </a:lnSpc>
              <a:buFont typeface="Arial"/>
              <a:buChar char="•"/>
            </a:pPr>
            <a:r>
              <a:rPr lang="en-US" sz="2675">
                <a:solidFill>
                  <a:srgbClr val="2B2C30"/>
                </a:solidFill>
                <a:latin typeface="Public Sans"/>
              </a:rPr>
              <a:t> Services: advisory consulting, assurance and audit, tax consultancy, small business advisory</a:t>
            </a:r>
          </a:p>
          <a:p>
            <a:pPr marL="577708" lvl="1" indent="-288854">
              <a:lnSpc>
                <a:spcPts val="5003"/>
              </a:lnSpc>
              <a:buFont typeface="Arial"/>
              <a:buChar char="•"/>
            </a:pPr>
            <a:r>
              <a:rPr lang="en-US" sz="2675">
                <a:solidFill>
                  <a:srgbClr val="2B2C30"/>
                </a:solidFill>
                <a:latin typeface="Public Sans"/>
              </a:rPr>
              <a:t>Pricing: Flexible pricing like hourly rates, project-based fees, and retainer packages</a:t>
            </a:r>
          </a:p>
          <a:p>
            <a:pPr marL="577708" lvl="1" indent="-288854">
              <a:lnSpc>
                <a:spcPts val="5003"/>
              </a:lnSpc>
              <a:buFont typeface="Arial"/>
              <a:buChar char="•"/>
            </a:pPr>
            <a:r>
              <a:rPr lang="en-US" sz="2675">
                <a:solidFill>
                  <a:srgbClr val="2B2C30"/>
                </a:solidFill>
                <a:latin typeface="Public Sans"/>
              </a:rPr>
              <a:t>Website: </a:t>
            </a:r>
            <a:r>
              <a:rPr lang="en-US" sz="2675" u="sng">
                <a:solidFill>
                  <a:srgbClr val="2B2C30"/>
                </a:solidFill>
                <a:latin typeface="Public Sans"/>
                <a:hlinkClick r:id="rId4" tooltip="https://www.bonadio.com/"/>
              </a:rPr>
              <a:t>https://www.bonadio.com</a:t>
            </a:r>
          </a:p>
          <a:p>
            <a:pPr>
              <a:lnSpc>
                <a:spcPts val="5003"/>
              </a:lnSpc>
            </a:pPr>
            <a:endParaRPr lang="en-US" sz="2675" u="sng">
              <a:solidFill>
                <a:srgbClr val="2B2C30"/>
              </a:solidFill>
              <a:latin typeface="Public Sans"/>
              <a:hlinkClick r:id="rId4" tooltip="https://www.bonadio.com/"/>
            </a:endParaRPr>
          </a:p>
          <a:p>
            <a:pPr>
              <a:lnSpc>
                <a:spcPts val="5003"/>
              </a:lnSpc>
            </a:pPr>
            <a:endParaRPr lang="en-US" sz="2675" u="sng">
              <a:solidFill>
                <a:srgbClr val="2B2C30"/>
              </a:solidFill>
              <a:latin typeface="Public Sans"/>
              <a:hlinkClick r:id="rId4" tooltip="https://www.bonadio.com/"/>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TextBox 3"/>
          <p:cNvSpPr txBox="1"/>
          <p:nvPr/>
        </p:nvSpPr>
        <p:spPr>
          <a:xfrm>
            <a:off x="6307621" y="838200"/>
            <a:ext cx="10635688" cy="9279281"/>
          </a:xfrm>
          <a:prstGeom prst="rect">
            <a:avLst/>
          </a:prstGeom>
        </p:spPr>
        <p:txBody>
          <a:bodyPr lIns="0" tIns="0" rIns="0" bIns="0" rtlCol="0" anchor="t">
            <a:spAutoFit/>
          </a:bodyPr>
          <a:lstStyle/>
          <a:p>
            <a:pPr>
              <a:lnSpc>
                <a:spcPts val="5377"/>
              </a:lnSpc>
            </a:pPr>
            <a:r>
              <a:rPr lang="en-US" sz="2875">
                <a:solidFill>
                  <a:srgbClr val="2B2C30"/>
                </a:solidFill>
                <a:latin typeface="Public Sans Bold"/>
              </a:rPr>
              <a:t>Cross Country Consulting</a:t>
            </a:r>
          </a:p>
          <a:p>
            <a:pPr marL="620887" lvl="1" indent="-310443">
              <a:lnSpc>
                <a:spcPts val="5377"/>
              </a:lnSpc>
              <a:buFont typeface="Arial"/>
              <a:buChar char="•"/>
            </a:pPr>
            <a:r>
              <a:rPr lang="en-US" sz="2875">
                <a:solidFill>
                  <a:srgbClr val="2B2C30"/>
                </a:solidFill>
                <a:latin typeface="Public Sans"/>
              </a:rPr>
              <a:t>Focused Clients: financial services, life sciences, technology, media and telecommunications, real estate and hospitality, and government contracting</a:t>
            </a:r>
          </a:p>
          <a:p>
            <a:pPr marL="620887" lvl="1" indent="-310443">
              <a:lnSpc>
                <a:spcPts val="5377"/>
              </a:lnSpc>
              <a:buFont typeface="Arial"/>
              <a:buChar char="•"/>
            </a:pPr>
            <a:r>
              <a:rPr lang="en-US" sz="2875">
                <a:solidFill>
                  <a:srgbClr val="2B2C30"/>
                </a:solidFill>
                <a:latin typeface="Public Sans"/>
              </a:rPr>
              <a:t>Services: Technical accounting, financial reporting, operational accounting, and process optimization. Technology-Enabled Transformation Services including finance transformation, procurement, and cost transformation.</a:t>
            </a:r>
          </a:p>
          <a:p>
            <a:pPr marL="620887" lvl="1" indent="-310443">
              <a:lnSpc>
                <a:spcPts val="5377"/>
              </a:lnSpc>
              <a:buFont typeface="Arial"/>
              <a:buChar char="•"/>
            </a:pPr>
            <a:r>
              <a:rPr lang="en-US" sz="2875">
                <a:solidFill>
                  <a:srgbClr val="2B2C30"/>
                </a:solidFill>
                <a:latin typeface="Public Sans"/>
              </a:rPr>
              <a:t>Pricing: Flexible based on client requirements.</a:t>
            </a:r>
          </a:p>
          <a:p>
            <a:pPr marL="620887" lvl="1" indent="-310443">
              <a:lnSpc>
                <a:spcPts val="5377"/>
              </a:lnSpc>
              <a:buFont typeface="Arial"/>
              <a:buChar char="•"/>
            </a:pPr>
            <a:r>
              <a:rPr lang="en-US" sz="2875">
                <a:solidFill>
                  <a:srgbClr val="2B2C30"/>
                </a:solidFill>
                <a:latin typeface="Public Sans"/>
              </a:rPr>
              <a:t>Website: https://www.crosscountry-consulting.com</a:t>
            </a:r>
          </a:p>
          <a:p>
            <a:pPr>
              <a:lnSpc>
                <a:spcPts val="5003"/>
              </a:lnSpc>
            </a:pPr>
            <a:endParaRPr lang="en-US" sz="2875">
              <a:solidFill>
                <a:srgbClr val="2B2C30"/>
              </a:solidFill>
              <a:latin typeface="Public Sans"/>
            </a:endParaRPr>
          </a:p>
          <a:p>
            <a:pPr>
              <a:lnSpc>
                <a:spcPts val="5003"/>
              </a:lnSpc>
            </a:pPr>
            <a:endParaRPr lang="en-US" sz="2875">
              <a:solidFill>
                <a:srgbClr val="2B2C30"/>
              </a:solidFill>
              <a:latin typeface="Public Sans"/>
            </a:endParaRPr>
          </a:p>
          <a:p>
            <a:pPr>
              <a:lnSpc>
                <a:spcPts val="5003"/>
              </a:lnSpc>
            </a:pPr>
            <a:endParaRPr lang="en-US" sz="2875">
              <a:solidFill>
                <a:srgbClr val="2B2C30"/>
              </a:solidFill>
              <a:latin typeface="Public Sans"/>
            </a:endParaRPr>
          </a:p>
        </p:txBody>
      </p:sp>
      <p:sp>
        <p:nvSpPr>
          <p:cNvPr id="4" name="Freeform 4"/>
          <p:cNvSpPr/>
          <p:nvPr/>
        </p:nvSpPr>
        <p:spPr>
          <a:xfrm rot="-5400000">
            <a:off x="-2425426" y="3485482"/>
            <a:ext cx="10500780" cy="3316036"/>
          </a:xfrm>
          <a:custGeom>
            <a:avLst/>
            <a:gdLst/>
            <a:ahLst/>
            <a:cxnLst/>
            <a:rect l="l" t="t" r="r" b="b"/>
            <a:pathLst>
              <a:path w="10500780" h="3316036">
                <a:moveTo>
                  <a:pt x="0" y="0"/>
                </a:moveTo>
                <a:lnTo>
                  <a:pt x="10500780" y="0"/>
                </a:lnTo>
                <a:lnTo>
                  <a:pt x="10500780" y="3316036"/>
                </a:lnTo>
                <a:lnTo>
                  <a:pt x="0" y="3316036"/>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AutoShape 3"/>
          <p:cNvSpPr/>
          <p:nvPr/>
        </p:nvSpPr>
        <p:spPr>
          <a:xfrm flipV="1">
            <a:off x="997925" y="2078397"/>
            <a:ext cx="16230594" cy="38509"/>
          </a:xfrm>
          <a:prstGeom prst="line">
            <a:avLst/>
          </a:prstGeom>
          <a:ln w="9525" cap="flat">
            <a:solidFill>
              <a:srgbClr val="2B2C30"/>
            </a:solidFill>
            <a:prstDash val="solid"/>
            <a:headEnd type="none" w="sm" len="sm"/>
            <a:tailEnd type="none" w="sm" len="sm"/>
          </a:ln>
        </p:spPr>
        <p:txBody>
          <a:bodyPr/>
          <a:lstStyle/>
          <a:p>
            <a:endParaRPr lang="en-US"/>
          </a:p>
        </p:txBody>
      </p:sp>
      <p:sp>
        <p:nvSpPr>
          <p:cNvPr id="4" name="Freeform 4"/>
          <p:cNvSpPr/>
          <p:nvPr/>
        </p:nvSpPr>
        <p:spPr>
          <a:xfrm>
            <a:off x="1028700" y="2606310"/>
            <a:ext cx="13570773" cy="6771572"/>
          </a:xfrm>
          <a:custGeom>
            <a:avLst/>
            <a:gdLst/>
            <a:ahLst/>
            <a:cxnLst/>
            <a:rect l="l" t="t" r="r" b="b"/>
            <a:pathLst>
              <a:path w="13570773" h="6771572">
                <a:moveTo>
                  <a:pt x="0" y="0"/>
                </a:moveTo>
                <a:lnTo>
                  <a:pt x="13570773" y="0"/>
                </a:lnTo>
                <a:lnTo>
                  <a:pt x="13570773" y="6771572"/>
                </a:lnTo>
                <a:lnTo>
                  <a:pt x="0" y="6771572"/>
                </a:lnTo>
                <a:lnTo>
                  <a:pt x="0" y="0"/>
                </a:lnTo>
                <a:close/>
              </a:path>
            </a:pathLst>
          </a:custGeom>
          <a:blipFill>
            <a:blip r:embed="rId3"/>
            <a:stretch>
              <a:fillRect t="-491" b="-491"/>
            </a:stretch>
          </a:blipFill>
        </p:spPr>
        <p:txBody>
          <a:bodyPr/>
          <a:lstStyle/>
          <a:p>
            <a:endParaRPr lang="en-US"/>
          </a:p>
        </p:txBody>
      </p:sp>
      <p:sp>
        <p:nvSpPr>
          <p:cNvPr id="5" name="TextBox 5"/>
          <p:cNvSpPr txBox="1"/>
          <p:nvPr/>
        </p:nvSpPr>
        <p:spPr>
          <a:xfrm>
            <a:off x="997913" y="810847"/>
            <a:ext cx="16230600" cy="1310821"/>
          </a:xfrm>
          <a:prstGeom prst="rect">
            <a:avLst/>
          </a:prstGeom>
        </p:spPr>
        <p:txBody>
          <a:bodyPr lIns="0" tIns="0" rIns="0" bIns="0" rtlCol="0" anchor="t">
            <a:spAutoFit/>
          </a:bodyPr>
          <a:lstStyle/>
          <a:p>
            <a:pPr>
              <a:lnSpc>
                <a:spcPts val="5200"/>
              </a:lnSpc>
            </a:pPr>
            <a:r>
              <a:rPr lang="en-US" sz="3714" spc="843">
                <a:solidFill>
                  <a:srgbClr val="2B2C30"/>
                </a:solidFill>
                <a:latin typeface="Public Sans Bold"/>
              </a:rPr>
              <a:t>PROSPECTIVE CLIENTS</a:t>
            </a:r>
          </a:p>
          <a:p>
            <a:pPr>
              <a:lnSpc>
                <a:spcPts val="5200"/>
              </a:lnSpc>
              <a:spcBef>
                <a:spcPct val="0"/>
              </a:spcBef>
            </a:pPr>
            <a:endParaRPr lang="en-US" sz="3714" spc="843">
              <a:solidFill>
                <a:srgbClr val="2B2C30"/>
              </a:solidFill>
              <a:latin typeface="Public Sans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TextBox 3"/>
          <p:cNvSpPr txBox="1"/>
          <p:nvPr/>
        </p:nvSpPr>
        <p:spPr>
          <a:xfrm>
            <a:off x="997913" y="810847"/>
            <a:ext cx="16230600" cy="1970544"/>
          </a:xfrm>
          <a:prstGeom prst="rect">
            <a:avLst/>
          </a:prstGeom>
        </p:spPr>
        <p:txBody>
          <a:bodyPr lIns="0" tIns="0" rIns="0" bIns="0" rtlCol="0" anchor="t">
            <a:spAutoFit/>
          </a:bodyPr>
          <a:lstStyle/>
          <a:p>
            <a:pPr>
              <a:lnSpc>
                <a:spcPts val="5200"/>
              </a:lnSpc>
            </a:pPr>
            <a:r>
              <a:rPr lang="en-US" sz="3714" spc="843">
                <a:solidFill>
                  <a:srgbClr val="2B2C30"/>
                </a:solidFill>
                <a:latin typeface="Public Sans Bold"/>
              </a:rPr>
              <a:t>DIGITAL PRESENCE: ELEVATE THE BRAND WITH A WEBSITE</a:t>
            </a:r>
          </a:p>
          <a:p>
            <a:pPr>
              <a:lnSpc>
                <a:spcPts val="5200"/>
              </a:lnSpc>
              <a:spcBef>
                <a:spcPct val="0"/>
              </a:spcBef>
            </a:pPr>
            <a:endParaRPr lang="en-US" sz="3714" spc="843">
              <a:solidFill>
                <a:srgbClr val="2B2C30"/>
              </a:solidFill>
              <a:latin typeface="Public Sans Bold"/>
            </a:endParaRPr>
          </a:p>
        </p:txBody>
      </p:sp>
      <p:sp>
        <p:nvSpPr>
          <p:cNvPr id="4" name="AutoShape 4"/>
          <p:cNvSpPr/>
          <p:nvPr/>
        </p:nvSpPr>
        <p:spPr>
          <a:xfrm flipV="1">
            <a:off x="997925" y="2302466"/>
            <a:ext cx="16230594" cy="38509"/>
          </a:xfrm>
          <a:prstGeom prst="line">
            <a:avLst/>
          </a:prstGeom>
          <a:ln w="9525" cap="flat">
            <a:solidFill>
              <a:srgbClr val="2B2C30"/>
            </a:solidFill>
            <a:prstDash val="solid"/>
            <a:headEnd type="none" w="sm" len="sm"/>
            <a:tailEnd type="none" w="sm" len="sm"/>
          </a:ln>
        </p:spPr>
        <p:txBody>
          <a:bodyPr/>
          <a:lstStyle/>
          <a:p>
            <a:endParaRPr lang="en-US"/>
          </a:p>
        </p:txBody>
      </p:sp>
      <p:sp>
        <p:nvSpPr>
          <p:cNvPr id="5" name="Freeform 5"/>
          <p:cNvSpPr/>
          <p:nvPr/>
        </p:nvSpPr>
        <p:spPr>
          <a:xfrm>
            <a:off x="8240556" y="2781390"/>
            <a:ext cx="8320622" cy="6338801"/>
          </a:xfrm>
          <a:custGeom>
            <a:avLst/>
            <a:gdLst/>
            <a:ahLst/>
            <a:cxnLst/>
            <a:rect l="l" t="t" r="r" b="b"/>
            <a:pathLst>
              <a:path w="8320622" h="6338801">
                <a:moveTo>
                  <a:pt x="0" y="0"/>
                </a:moveTo>
                <a:lnTo>
                  <a:pt x="8320622" y="0"/>
                </a:lnTo>
                <a:lnTo>
                  <a:pt x="8320622" y="6338801"/>
                </a:lnTo>
                <a:lnTo>
                  <a:pt x="0" y="63388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8794928" y="4246381"/>
            <a:ext cx="2095454" cy="2095454"/>
          </a:xfrm>
          <a:custGeom>
            <a:avLst/>
            <a:gdLst/>
            <a:ahLst/>
            <a:cxnLst/>
            <a:rect l="l" t="t" r="r" b="b"/>
            <a:pathLst>
              <a:path w="2095454" h="2095454">
                <a:moveTo>
                  <a:pt x="0" y="0"/>
                </a:moveTo>
                <a:lnTo>
                  <a:pt x="2095455" y="0"/>
                </a:lnTo>
                <a:lnTo>
                  <a:pt x="2095455" y="2095454"/>
                </a:lnTo>
                <a:lnTo>
                  <a:pt x="0" y="20954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7" name="Picture 7"/>
          <p:cNvPicPr>
            <a:picLocks noChangeAspect="1"/>
          </p:cNvPicPr>
          <p:nvPr/>
        </p:nvPicPr>
        <p:blipFill>
          <a:blip r:embed="rId7"/>
          <a:srcRect/>
          <a:stretch>
            <a:fillRect/>
          </a:stretch>
        </p:blipFill>
        <p:spPr>
          <a:xfrm>
            <a:off x="9231746" y="7808685"/>
            <a:ext cx="1221819" cy="995782"/>
          </a:xfrm>
          <a:prstGeom prst="rect">
            <a:avLst/>
          </a:prstGeom>
        </p:spPr>
      </p:pic>
      <p:sp>
        <p:nvSpPr>
          <p:cNvPr id="8" name="Freeform 8"/>
          <p:cNvSpPr/>
          <p:nvPr/>
        </p:nvSpPr>
        <p:spPr>
          <a:xfrm>
            <a:off x="10453565" y="7821371"/>
            <a:ext cx="983097" cy="983097"/>
          </a:xfrm>
          <a:custGeom>
            <a:avLst/>
            <a:gdLst/>
            <a:ahLst/>
            <a:cxnLst/>
            <a:rect l="l" t="t" r="r" b="b"/>
            <a:pathLst>
              <a:path w="983097" h="983097">
                <a:moveTo>
                  <a:pt x="0" y="0"/>
                </a:moveTo>
                <a:lnTo>
                  <a:pt x="983097" y="0"/>
                </a:lnTo>
                <a:lnTo>
                  <a:pt x="983097" y="983097"/>
                </a:lnTo>
                <a:lnTo>
                  <a:pt x="0" y="9830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a:off x="11621076" y="7808685"/>
            <a:ext cx="943037" cy="943037"/>
          </a:xfrm>
          <a:custGeom>
            <a:avLst/>
            <a:gdLst/>
            <a:ahLst/>
            <a:cxnLst/>
            <a:rect l="l" t="t" r="r" b="b"/>
            <a:pathLst>
              <a:path w="943037" h="943037">
                <a:moveTo>
                  <a:pt x="0" y="0"/>
                </a:moveTo>
                <a:lnTo>
                  <a:pt x="943037" y="0"/>
                </a:lnTo>
                <a:lnTo>
                  <a:pt x="943037" y="943037"/>
                </a:lnTo>
                <a:lnTo>
                  <a:pt x="0" y="94303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0" name="Freeform 10"/>
          <p:cNvSpPr/>
          <p:nvPr/>
        </p:nvSpPr>
        <p:spPr>
          <a:xfrm>
            <a:off x="12092594" y="4165404"/>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1" name="TextBox 11"/>
          <p:cNvSpPr txBox="1"/>
          <p:nvPr/>
        </p:nvSpPr>
        <p:spPr>
          <a:xfrm>
            <a:off x="997913" y="2695665"/>
            <a:ext cx="6222653" cy="3646170"/>
          </a:xfrm>
          <a:prstGeom prst="rect">
            <a:avLst/>
          </a:prstGeom>
        </p:spPr>
        <p:txBody>
          <a:bodyPr lIns="0" tIns="0" rIns="0" bIns="0" rtlCol="0" anchor="t">
            <a:spAutoFit/>
          </a:bodyPr>
          <a:lstStyle/>
          <a:p>
            <a:pPr>
              <a:lnSpc>
                <a:spcPts val="4199"/>
              </a:lnSpc>
              <a:spcBef>
                <a:spcPct val="0"/>
              </a:spcBef>
            </a:pPr>
            <a:r>
              <a:rPr lang="en-US" sz="2799">
                <a:solidFill>
                  <a:srgbClr val="2B2C30"/>
                </a:solidFill>
                <a:latin typeface="Public Sans"/>
              </a:rPr>
              <a:t>Essential Components on the website</a:t>
            </a:r>
          </a:p>
          <a:p>
            <a:pPr marL="604519" lvl="1" indent="-302260">
              <a:lnSpc>
                <a:spcPts val="4199"/>
              </a:lnSpc>
              <a:buFont typeface="Arial"/>
              <a:buChar char="•"/>
            </a:pPr>
            <a:r>
              <a:rPr lang="en-US" sz="2799">
                <a:solidFill>
                  <a:srgbClr val="2B2C30"/>
                </a:solidFill>
                <a:latin typeface="Public Sans"/>
              </a:rPr>
              <a:t>About us</a:t>
            </a:r>
          </a:p>
          <a:p>
            <a:pPr marL="604519" lvl="1" indent="-302260">
              <a:lnSpc>
                <a:spcPts val="4199"/>
              </a:lnSpc>
              <a:buFont typeface="Arial"/>
              <a:buChar char="•"/>
            </a:pPr>
            <a:r>
              <a:rPr lang="en-US" sz="2799">
                <a:solidFill>
                  <a:srgbClr val="2B2C30"/>
                </a:solidFill>
                <a:latin typeface="Public Sans"/>
              </a:rPr>
              <a:t>Testimonials</a:t>
            </a:r>
          </a:p>
          <a:p>
            <a:pPr marL="604519" lvl="1" indent="-302260">
              <a:lnSpc>
                <a:spcPts val="4199"/>
              </a:lnSpc>
              <a:buFont typeface="Arial"/>
              <a:buChar char="•"/>
            </a:pPr>
            <a:r>
              <a:rPr lang="en-US" sz="2799">
                <a:solidFill>
                  <a:srgbClr val="2B2C30"/>
                </a:solidFill>
                <a:latin typeface="Public Sans"/>
              </a:rPr>
              <a:t>Portfolio</a:t>
            </a:r>
          </a:p>
          <a:p>
            <a:pPr marL="604519" lvl="1" indent="-302260">
              <a:lnSpc>
                <a:spcPts val="4199"/>
              </a:lnSpc>
              <a:buFont typeface="Arial"/>
              <a:buChar char="•"/>
            </a:pPr>
            <a:r>
              <a:rPr lang="en-US" sz="2799">
                <a:solidFill>
                  <a:srgbClr val="2B2C30"/>
                </a:solidFill>
                <a:latin typeface="Public Sans"/>
              </a:rPr>
              <a:t>Social Proof</a:t>
            </a:r>
          </a:p>
          <a:p>
            <a:pPr marL="604519" lvl="1" indent="-302260">
              <a:lnSpc>
                <a:spcPts val="4199"/>
              </a:lnSpc>
              <a:buFont typeface="Arial"/>
              <a:buChar char="•"/>
            </a:pPr>
            <a:r>
              <a:rPr lang="en-US" sz="2799">
                <a:solidFill>
                  <a:srgbClr val="2B2C30"/>
                </a:solidFill>
                <a:latin typeface="Public Sans"/>
              </a:rPr>
              <a:t>Lead Generation</a:t>
            </a:r>
          </a:p>
          <a:p>
            <a:pPr marL="604519" lvl="1" indent="-302260">
              <a:lnSpc>
                <a:spcPts val="4199"/>
              </a:lnSpc>
              <a:buFont typeface="Arial"/>
              <a:buChar char="•"/>
            </a:pPr>
            <a:r>
              <a:rPr lang="en-US" sz="2799">
                <a:solidFill>
                  <a:srgbClr val="2B2C30"/>
                </a:solidFill>
                <a:latin typeface="Public Sans"/>
              </a:rPr>
              <a:t>Blog/Articles</a:t>
            </a:r>
          </a:p>
        </p:txBody>
      </p:sp>
      <p:sp>
        <p:nvSpPr>
          <p:cNvPr id="12" name="TextBox 12"/>
          <p:cNvSpPr txBox="1"/>
          <p:nvPr/>
        </p:nvSpPr>
        <p:spPr>
          <a:xfrm>
            <a:off x="10218303" y="2992029"/>
            <a:ext cx="4365129" cy="483870"/>
          </a:xfrm>
          <a:prstGeom prst="rect">
            <a:avLst/>
          </a:prstGeom>
        </p:spPr>
        <p:txBody>
          <a:bodyPr lIns="0" tIns="0" rIns="0" bIns="0" rtlCol="0" anchor="t">
            <a:spAutoFit/>
          </a:bodyPr>
          <a:lstStyle/>
          <a:p>
            <a:pPr algn="ctr">
              <a:lnSpc>
                <a:spcPts val="4199"/>
              </a:lnSpc>
              <a:spcBef>
                <a:spcPct val="0"/>
              </a:spcBef>
            </a:pPr>
            <a:r>
              <a:rPr lang="en-US" sz="2799">
                <a:solidFill>
                  <a:srgbClr val="2B2C30"/>
                </a:solidFill>
                <a:latin typeface="Playfair Display Bold"/>
              </a:rPr>
              <a:t>www.genzerostrategy.com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AutoShape 3"/>
          <p:cNvSpPr/>
          <p:nvPr/>
        </p:nvSpPr>
        <p:spPr>
          <a:xfrm flipV="1">
            <a:off x="997925" y="2302466"/>
            <a:ext cx="16230594" cy="38509"/>
          </a:xfrm>
          <a:prstGeom prst="line">
            <a:avLst/>
          </a:prstGeom>
          <a:ln w="9525" cap="flat">
            <a:solidFill>
              <a:srgbClr val="2B2C30"/>
            </a:solidFill>
            <a:prstDash val="solid"/>
            <a:headEnd type="none" w="sm" len="sm"/>
            <a:tailEnd type="none" w="sm" len="sm"/>
          </a:ln>
        </p:spPr>
        <p:txBody>
          <a:bodyPr/>
          <a:lstStyle/>
          <a:p>
            <a:endParaRPr lang="en-US"/>
          </a:p>
        </p:txBody>
      </p:sp>
      <p:sp>
        <p:nvSpPr>
          <p:cNvPr id="4" name="Freeform 4"/>
          <p:cNvSpPr/>
          <p:nvPr/>
        </p:nvSpPr>
        <p:spPr>
          <a:xfrm>
            <a:off x="1799944" y="3050587"/>
            <a:ext cx="14688113" cy="5553943"/>
          </a:xfrm>
          <a:custGeom>
            <a:avLst/>
            <a:gdLst/>
            <a:ahLst/>
            <a:cxnLst/>
            <a:rect l="l" t="t" r="r" b="b"/>
            <a:pathLst>
              <a:path w="14688113" h="5553943">
                <a:moveTo>
                  <a:pt x="0" y="0"/>
                </a:moveTo>
                <a:lnTo>
                  <a:pt x="14688112" y="0"/>
                </a:lnTo>
                <a:lnTo>
                  <a:pt x="14688112" y="5553942"/>
                </a:lnTo>
                <a:lnTo>
                  <a:pt x="0" y="5553942"/>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1028700" y="942975"/>
            <a:ext cx="16230600" cy="651099"/>
          </a:xfrm>
          <a:prstGeom prst="rect">
            <a:avLst/>
          </a:prstGeom>
        </p:spPr>
        <p:txBody>
          <a:bodyPr lIns="0" tIns="0" rIns="0" bIns="0" rtlCol="0" anchor="t">
            <a:spAutoFit/>
          </a:bodyPr>
          <a:lstStyle/>
          <a:p>
            <a:pPr>
              <a:lnSpc>
                <a:spcPts val="5200"/>
              </a:lnSpc>
              <a:spcBef>
                <a:spcPct val="0"/>
              </a:spcBef>
            </a:pPr>
            <a:r>
              <a:rPr lang="en-US" sz="3714" spc="843">
                <a:solidFill>
                  <a:srgbClr val="2B2C30"/>
                </a:solidFill>
                <a:latin typeface="Public Sans Bold"/>
              </a:rPr>
              <a:t>SOCIAL MEDIA MARKETING RECOMMENDATIONS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AutoShape 3"/>
          <p:cNvSpPr/>
          <p:nvPr/>
        </p:nvSpPr>
        <p:spPr>
          <a:xfrm flipV="1">
            <a:off x="997925" y="2302466"/>
            <a:ext cx="16230594" cy="38509"/>
          </a:xfrm>
          <a:prstGeom prst="line">
            <a:avLst/>
          </a:prstGeom>
          <a:ln w="9525" cap="flat">
            <a:solidFill>
              <a:srgbClr val="2B2C30"/>
            </a:solidFill>
            <a:prstDash val="solid"/>
            <a:headEnd type="none" w="sm" len="sm"/>
            <a:tailEnd type="none" w="sm" len="sm"/>
          </a:ln>
        </p:spPr>
        <p:txBody>
          <a:bodyPr/>
          <a:lstStyle/>
          <a:p>
            <a:endParaRPr lang="en-US"/>
          </a:p>
        </p:txBody>
      </p:sp>
      <p:sp>
        <p:nvSpPr>
          <p:cNvPr id="4" name="Freeform 4"/>
          <p:cNvSpPr/>
          <p:nvPr/>
        </p:nvSpPr>
        <p:spPr>
          <a:xfrm>
            <a:off x="1028700" y="2877370"/>
            <a:ext cx="1957930" cy="6242182"/>
          </a:xfrm>
          <a:custGeom>
            <a:avLst/>
            <a:gdLst/>
            <a:ahLst/>
            <a:cxnLst/>
            <a:rect l="l" t="t" r="r" b="b"/>
            <a:pathLst>
              <a:path w="1957930" h="6242182">
                <a:moveTo>
                  <a:pt x="0" y="0"/>
                </a:moveTo>
                <a:lnTo>
                  <a:pt x="1957930" y="0"/>
                </a:lnTo>
                <a:lnTo>
                  <a:pt x="1957930" y="6242182"/>
                </a:lnTo>
                <a:lnTo>
                  <a:pt x="0" y="62421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8898004" y="2797579"/>
            <a:ext cx="1948911" cy="6213427"/>
          </a:xfrm>
          <a:custGeom>
            <a:avLst/>
            <a:gdLst/>
            <a:ahLst/>
            <a:cxnLst/>
            <a:rect l="l" t="t" r="r" b="b"/>
            <a:pathLst>
              <a:path w="1948911" h="6213427">
                <a:moveTo>
                  <a:pt x="0" y="0"/>
                </a:moveTo>
                <a:lnTo>
                  <a:pt x="1948911" y="0"/>
                </a:lnTo>
                <a:lnTo>
                  <a:pt x="1948911" y="6213427"/>
                </a:lnTo>
                <a:lnTo>
                  <a:pt x="0" y="62134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6" name="Group 6"/>
          <p:cNvGrpSpPr/>
          <p:nvPr/>
        </p:nvGrpSpPr>
        <p:grpSpPr>
          <a:xfrm>
            <a:off x="8693253" y="7017107"/>
            <a:ext cx="3086100" cy="3086100"/>
            <a:chOff x="0" y="0"/>
            <a:chExt cx="812800" cy="812800"/>
          </a:xfrm>
        </p:grpSpPr>
        <p:sp>
          <p:nvSpPr>
            <p:cNvPr id="7" name="Freeform 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p:spPr>
          <p:txBody>
            <a:bodyPr/>
            <a:lstStyle/>
            <a:p>
              <a:endParaRPr lang="en-US"/>
            </a:p>
          </p:txBody>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3262"/>
                </a:lnSpc>
              </a:pPr>
              <a:endParaRPr/>
            </a:p>
          </p:txBody>
        </p:sp>
      </p:grpSp>
      <p:sp>
        <p:nvSpPr>
          <p:cNvPr id="9" name="Freeform 9"/>
          <p:cNvSpPr/>
          <p:nvPr/>
        </p:nvSpPr>
        <p:spPr>
          <a:xfrm>
            <a:off x="1279897" y="3123507"/>
            <a:ext cx="1455535" cy="1455535"/>
          </a:xfrm>
          <a:custGeom>
            <a:avLst/>
            <a:gdLst/>
            <a:ahLst/>
            <a:cxnLst/>
            <a:rect l="l" t="t" r="r" b="b"/>
            <a:pathLst>
              <a:path w="1455535" h="1455535">
                <a:moveTo>
                  <a:pt x="0" y="0"/>
                </a:moveTo>
                <a:lnTo>
                  <a:pt x="1455536" y="0"/>
                </a:lnTo>
                <a:lnTo>
                  <a:pt x="1455536" y="1455535"/>
                </a:lnTo>
                <a:lnTo>
                  <a:pt x="0" y="1455535"/>
                </a:lnTo>
                <a:lnTo>
                  <a:pt x="0" y="0"/>
                </a:lnTo>
                <a:close/>
              </a:path>
            </a:pathLst>
          </a:custGeom>
          <a:blipFill>
            <a:blip r:embed="rId5"/>
            <a:stretch>
              <a:fillRect/>
            </a:stretch>
          </a:blipFill>
        </p:spPr>
        <p:txBody>
          <a:bodyPr/>
          <a:lstStyle/>
          <a:p>
            <a:endParaRPr lang="en-US"/>
          </a:p>
        </p:txBody>
      </p:sp>
      <p:sp>
        <p:nvSpPr>
          <p:cNvPr id="10" name="Freeform 10"/>
          <p:cNvSpPr/>
          <p:nvPr/>
        </p:nvSpPr>
        <p:spPr>
          <a:xfrm>
            <a:off x="1261194" y="5251990"/>
            <a:ext cx="1492942" cy="1492942"/>
          </a:xfrm>
          <a:custGeom>
            <a:avLst/>
            <a:gdLst/>
            <a:ahLst/>
            <a:cxnLst/>
            <a:rect l="l" t="t" r="r" b="b"/>
            <a:pathLst>
              <a:path w="1492942" h="1492942">
                <a:moveTo>
                  <a:pt x="0" y="0"/>
                </a:moveTo>
                <a:lnTo>
                  <a:pt x="1492942" y="0"/>
                </a:lnTo>
                <a:lnTo>
                  <a:pt x="1492942" y="1492942"/>
                </a:lnTo>
                <a:lnTo>
                  <a:pt x="0" y="14929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Freeform 11"/>
          <p:cNvSpPr/>
          <p:nvPr/>
        </p:nvSpPr>
        <p:spPr>
          <a:xfrm>
            <a:off x="1152839" y="7200900"/>
            <a:ext cx="1709651" cy="1918652"/>
          </a:xfrm>
          <a:custGeom>
            <a:avLst/>
            <a:gdLst/>
            <a:ahLst/>
            <a:cxnLst/>
            <a:rect l="l" t="t" r="r" b="b"/>
            <a:pathLst>
              <a:path w="1709651" h="1918652">
                <a:moveTo>
                  <a:pt x="0" y="0"/>
                </a:moveTo>
                <a:lnTo>
                  <a:pt x="1709652" y="0"/>
                </a:lnTo>
                <a:lnTo>
                  <a:pt x="1709652" y="1918652"/>
                </a:lnTo>
                <a:lnTo>
                  <a:pt x="0" y="191865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Freeform 12"/>
          <p:cNvSpPr/>
          <p:nvPr/>
        </p:nvSpPr>
        <p:spPr>
          <a:xfrm>
            <a:off x="9144000" y="5050218"/>
            <a:ext cx="1610429" cy="1708149"/>
          </a:xfrm>
          <a:custGeom>
            <a:avLst/>
            <a:gdLst/>
            <a:ahLst/>
            <a:cxnLst/>
            <a:rect l="l" t="t" r="r" b="b"/>
            <a:pathLst>
              <a:path w="1610429" h="1708149">
                <a:moveTo>
                  <a:pt x="0" y="0"/>
                </a:moveTo>
                <a:lnTo>
                  <a:pt x="1610429" y="0"/>
                </a:lnTo>
                <a:lnTo>
                  <a:pt x="1610429" y="1708149"/>
                </a:lnTo>
                <a:lnTo>
                  <a:pt x="0" y="170814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3" name="Freeform 13"/>
          <p:cNvSpPr/>
          <p:nvPr/>
        </p:nvSpPr>
        <p:spPr>
          <a:xfrm>
            <a:off x="8933101" y="3233634"/>
            <a:ext cx="1913814" cy="1235280"/>
          </a:xfrm>
          <a:custGeom>
            <a:avLst/>
            <a:gdLst/>
            <a:ahLst/>
            <a:cxnLst/>
            <a:rect l="l" t="t" r="r" b="b"/>
            <a:pathLst>
              <a:path w="1913814" h="1235280">
                <a:moveTo>
                  <a:pt x="0" y="0"/>
                </a:moveTo>
                <a:lnTo>
                  <a:pt x="1913814" y="0"/>
                </a:lnTo>
                <a:lnTo>
                  <a:pt x="1913814" y="1235280"/>
                </a:lnTo>
                <a:lnTo>
                  <a:pt x="0" y="123528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4" name="TextBox 14"/>
          <p:cNvSpPr txBox="1"/>
          <p:nvPr/>
        </p:nvSpPr>
        <p:spPr>
          <a:xfrm>
            <a:off x="1028700" y="942975"/>
            <a:ext cx="16230600" cy="651099"/>
          </a:xfrm>
          <a:prstGeom prst="rect">
            <a:avLst/>
          </a:prstGeom>
        </p:spPr>
        <p:txBody>
          <a:bodyPr lIns="0" tIns="0" rIns="0" bIns="0" rtlCol="0" anchor="t">
            <a:spAutoFit/>
          </a:bodyPr>
          <a:lstStyle/>
          <a:p>
            <a:pPr>
              <a:lnSpc>
                <a:spcPts val="5200"/>
              </a:lnSpc>
              <a:spcBef>
                <a:spcPct val="0"/>
              </a:spcBef>
            </a:pPr>
            <a:r>
              <a:rPr lang="en-US" sz="3714" spc="843">
                <a:solidFill>
                  <a:srgbClr val="2B2C30"/>
                </a:solidFill>
                <a:latin typeface="Public Sans Bold"/>
              </a:rPr>
              <a:t>SOCIAL MEDIA MARKETING RECOMMENDATIONS</a:t>
            </a:r>
          </a:p>
        </p:txBody>
      </p:sp>
      <p:sp>
        <p:nvSpPr>
          <p:cNvPr id="15" name="TextBox 15"/>
          <p:cNvSpPr txBox="1"/>
          <p:nvPr/>
        </p:nvSpPr>
        <p:spPr>
          <a:xfrm>
            <a:off x="3300663" y="3355212"/>
            <a:ext cx="6935640" cy="496062"/>
          </a:xfrm>
          <a:prstGeom prst="rect">
            <a:avLst/>
          </a:prstGeom>
        </p:spPr>
        <p:txBody>
          <a:bodyPr lIns="0" tIns="0" rIns="0" bIns="0" rtlCol="0" anchor="t">
            <a:spAutoFit/>
          </a:bodyPr>
          <a:lstStyle/>
          <a:p>
            <a:pPr>
              <a:lnSpc>
                <a:spcPts val="4094"/>
              </a:lnSpc>
            </a:pPr>
            <a:r>
              <a:rPr lang="en-US" sz="2729">
                <a:solidFill>
                  <a:srgbClr val="2B2C30"/>
                </a:solidFill>
                <a:latin typeface="Public Sans Bold"/>
              </a:rPr>
              <a:t>SEO Optimization</a:t>
            </a:r>
          </a:p>
        </p:txBody>
      </p:sp>
      <p:sp>
        <p:nvSpPr>
          <p:cNvPr id="16" name="TextBox 16"/>
          <p:cNvSpPr txBox="1"/>
          <p:nvPr/>
        </p:nvSpPr>
        <p:spPr>
          <a:xfrm>
            <a:off x="3300663" y="5613399"/>
            <a:ext cx="6935640" cy="496062"/>
          </a:xfrm>
          <a:prstGeom prst="rect">
            <a:avLst/>
          </a:prstGeom>
        </p:spPr>
        <p:txBody>
          <a:bodyPr lIns="0" tIns="0" rIns="0" bIns="0" rtlCol="0" anchor="t">
            <a:spAutoFit/>
          </a:bodyPr>
          <a:lstStyle/>
          <a:p>
            <a:pPr>
              <a:lnSpc>
                <a:spcPts val="4094"/>
              </a:lnSpc>
            </a:pPr>
            <a:r>
              <a:rPr lang="en-US" sz="2729">
                <a:solidFill>
                  <a:srgbClr val="2B2C30"/>
                </a:solidFill>
                <a:latin typeface="Public Sans Bold"/>
              </a:rPr>
              <a:t>Email Marketing</a:t>
            </a:r>
          </a:p>
        </p:txBody>
      </p:sp>
      <p:sp>
        <p:nvSpPr>
          <p:cNvPr id="17" name="TextBox 17"/>
          <p:cNvSpPr txBox="1"/>
          <p:nvPr/>
        </p:nvSpPr>
        <p:spPr>
          <a:xfrm>
            <a:off x="3300663" y="7871586"/>
            <a:ext cx="6935640" cy="496062"/>
          </a:xfrm>
          <a:prstGeom prst="rect">
            <a:avLst/>
          </a:prstGeom>
        </p:spPr>
        <p:txBody>
          <a:bodyPr lIns="0" tIns="0" rIns="0" bIns="0" rtlCol="0" anchor="t">
            <a:spAutoFit/>
          </a:bodyPr>
          <a:lstStyle/>
          <a:p>
            <a:pPr>
              <a:lnSpc>
                <a:spcPts val="4094"/>
              </a:lnSpc>
            </a:pPr>
            <a:r>
              <a:rPr lang="en-US" sz="2729">
                <a:solidFill>
                  <a:srgbClr val="2B2C30"/>
                </a:solidFill>
                <a:latin typeface="Public Sans Bold"/>
              </a:rPr>
              <a:t>Referral Programs</a:t>
            </a:r>
          </a:p>
        </p:txBody>
      </p:sp>
      <p:sp>
        <p:nvSpPr>
          <p:cNvPr id="18" name="TextBox 18"/>
          <p:cNvSpPr txBox="1"/>
          <p:nvPr/>
        </p:nvSpPr>
        <p:spPr>
          <a:xfrm>
            <a:off x="11161240" y="5613399"/>
            <a:ext cx="6935640" cy="496062"/>
          </a:xfrm>
          <a:prstGeom prst="rect">
            <a:avLst/>
          </a:prstGeom>
        </p:spPr>
        <p:txBody>
          <a:bodyPr lIns="0" tIns="0" rIns="0" bIns="0" rtlCol="0" anchor="t">
            <a:spAutoFit/>
          </a:bodyPr>
          <a:lstStyle/>
          <a:p>
            <a:pPr>
              <a:lnSpc>
                <a:spcPts val="4094"/>
              </a:lnSpc>
            </a:pPr>
            <a:r>
              <a:rPr lang="en-US" sz="2729">
                <a:solidFill>
                  <a:srgbClr val="2B2C30"/>
                </a:solidFill>
                <a:latin typeface="Public Sans Bold"/>
              </a:rPr>
              <a:t>Paid Advertising</a:t>
            </a:r>
          </a:p>
        </p:txBody>
      </p:sp>
      <p:sp>
        <p:nvSpPr>
          <p:cNvPr id="19" name="TextBox 19"/>
          <p:cNvSpPr txBox="1"/>
          <p:nvPr/>
        </p:nvSpPr>
        <p:spPr>
          <a:xfrm>
            <a:off x="11161240" y="3355212"/>
            <a:ext cx="6935640" cy="496062"/>
          </a:xfrm>
          <a:prstGeom prst="rect">
            <a:avLst/>
          </a:prstGeom>
        </p:spPr>
        <p:txBody>
          <a:bodyPr lIns="0" tIns="0" rIns="0" bIns="0" rtlCol="0" anchor="t">
            <a:spAutoFit/>
          </a:bodyPr>
          <a:lstStyle/>
          <a:p>
            <a:pPr>
              <a:lnSpc>
                <a:spcPts val="4094"/>
              </a:lnSpc>
            </a:pPr>
            <a:r>
              <a:rPr lang="en-US" sz="2729">
                <a:solidFill>
                  <a:srgbClr val="2B2C30"/>
                </a:solidFill>
                <a:latin typeface="Public Sans Bold"/>
              </a:rPr>
              <a:t>Client Testimonial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TextBox 3"/>
          <p:cNvSpPr txBox="1"/>
          <p:nvPr/>
        </p:nvSpPr>
        <p:spPr>
          <a:xfrm>
            <a:off x="1006871" y="942975"/>
            <a:ext cx="16230600" cy="1310821"/>
          </a:xfrm>
          <a:prstGeom prst="rect">
            <a:avLst/>
          </a:prstGeom>
        </p:spPr>
        <p:txBody>
          <a:bodyPr lIns="0" tIns="0" rIns="0" bIns="0" rtlCol="0" anchor="t">
            <a:spAutoFit/>
          </a:bodyPr>
          <a:lstStyle/>
          <a:p>
            <a:pPr>
              <a:lnSpc>
                <a:spcPts val="5200"/>
              </a:lnSpc>
            </a:pPr>
            <a:r>
              <a:rPr lang="en-US" sz="3714" spc="843">
                <a:solidFill>
                  <a:srgbClr val="2B2C30"/>
                </a:solidFill>
                <a:latin typeface="Public Sans Bold"/>
              </a:rPr>
              <a:t>WHY HUBSPOT?</a:t>
            </a:r>
          </a:p>
          <a:p>
            <a:pPr>
              <a:lnSpc>
                <a:spcPts val="5200"/>
              </a:lnSpc>
              <a:spcBef>
                <a:spcPct val="0"/>
              </a:spcBef>
            </a:pPr>
            <a:endParaRPr lang="en-US" sz="3714" spc="843">
              <a:solidFill>
                <a:srgbClr val="2B2C30"/>
              </a:solidFill>
              <a:latin typeface="Public Sans Bold"/>
            </a:endParaRPr>
          </a:p>
        </p:txBody>
      </p:sp>
      <p:sp>
        <p:nvSpPr>
          <p:cNvPr id="4" name="AutoShape 4"/>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US"/>
          </a:p>
        </p:txBody>
      </p:sp>
      <p:sp>
        <p:nvSpPr>
          <p:cNvPr id="5" name="Freeform 5"/>
          <p:cNvSpPr/>
          <p:nvPr/>
        </p:nvSpPr>
        <p:spPr>
          <a:xfrm>
            <a:off x="1028700" y="2312790"/>
            <a:ext cx="6198490" cy="6493656"/>
          </a:xfrm>
          <a:custGeom>
            <a:avLst/>
            <a:gdLst/>
            <a:ahLst/>
            <a:cxnLst/>
            <a:rect l="l" t="t" r="r" b="b"/>
            <a:pathLst>
              <a:path w="6198490" h="6493656">
                <a:moveTo>
                  <a:pt x="0" y="0"/>
                </a:moveTo>
                <a:lnTo>
                  <a:pt x="6198490" y="0"/>
                </a:lnTo>
                <a:lnTo>
                  <a:pt x="6198490" y="6493656"/>
                </a:lnTo>
                <a:lnTo>
                  <a:pt x="0" y="6493656"/>
                </a:lnTo>
                <a:lnTo>
                  <a:pt x="0" y="0"/>
                </a:lnTo>
                <a:close/>
              </a:path>
            </a:pathLst>
          </a:custGeom>
          <a:blipFill>
            <a:blip r:embed="rId3"/>
            <a:stretch>
              <a:fillRect/>
            </a:stretch>
          </a:blipFill>
        </p:spPr>
        <p:txBody>
          <a:bodyPr/>
          <a:lstStyle/>
          <a:p>
            <a:endParaRPr lang="en-US"/>
          </a:p>
        </p:txBody>
      </p:sp>
      <p:sp>
        <p:nvSpPr>
          <p:cNvPr id="6" name="Freeform 6"/>
          <p:cNvSpPr/>
          <p:nvPr/>
        </p:nvSpPr>
        <p:spPr>
          <a:xfrm>
            <a:off x="8945549" y="4713044"/>
            <a:ext cx="2512462" cy="2320834"/>
          </a:xfrm>
          <a:custGeom>
            <a:avLst/>
            <a:gdLst/>
            <a:ahLst/>
            <a:cxnLst/>
            <a:rect l="l" t="t" r="r" b="b"/>
            <a:pathLst>
              <a:path w="2512462" h="2320834">
                <a:moveTo>
                  <a:pt x="0" y="0"/>
                </a:moveTo>
                <a:lnTo>
                  <a:pt x="2512462" y="0"/>
                </a:lnTo>
                <a:lnTo>
                  <a:pt x="2512462" y="2320834"/>
                </a:lnTo>
                <a:lnTo>
                  <a:pt x="0" y="2320834"/>
                </a:lnTo>
                <a:lnTo>
                  <a:pt x="0" y="0"/>
                </a:lnTo>
                <a:close/>
              </a:path>
            </a:pathLst>
          </a:custGeom>
          <a:blipFill>
            <a:blip r:embed="rId4"/>
            <a:stretch>
              <a:fillRect/>
            </a:stretch>
          </a:blipFill>
        </p:spPr>
        <p:txBody>
          <a:bodyPr/>
          <a:lstStyle/>
          <a:p>
            <a:endParaRPr lang="en-US"/>
          </a:p>
        </p:txBody>
      </p:sp>
      <p:sp>
        <p:nvSpPr>
          <p:cNvPr id="7" name="Freeform 7"/>
          <p:cNvSpPr/>
          <p:nvPr/>
        </p:nvSpPr>
        <p:spPr>
          <a:xfrm>
            <a:off x="12393893" y="4713044"/>
            <a:ext cx="2320834" cy="2320834"/>
          </a:xfrm>
          <a:custGeom>
            <a:avLst/>
            <a:gdLst/>
            <a:ahLst/>
            <a:cxnLst/>
            <a:rect l="l" t="t" r="r" b="b"/>
            <a:pathLst>
              <a:path w="2320834" h="2320834">
                <a:moveTo>
                  <a:pt x="0" y="0"/>
                </a:moveTo>
                <a:lnTo>
                  <a:pt x="2320834" y="0"/>
                </a:lnTo>
                <a:lnTo>
                  <a:pt x="2320834" y="2320834"/>
                </a:lnTo>
                <a:lnTo>
                  <a:pt x="0" y="2320834"/>
                </a:lnTo>
                <a:lnTo>
                  <a:pt x="0" y="0"/>
                </a:lnTo>
                <a:close/>
              </a:path>
            </a:pathLst>
          </a:custGeom>
          <a:blipFill>
            <a:blip r:embed="rId5"/>
            <a:stretch>
              <a:fillRect/>
            </a:stretch>
          </a:blipFill>
        </p:spPr>
        <p:txBody>
          <a:bodyPr/>
          <a:lstStyle/>
          <a:p>
            <a:endParaRPr lang="en-US"/>
          </a:p>
        </p:txBody>
      </p:sp>
      <p:sp>
        <p:nvSpPr>
          <p:cNvPr id="8" name="Freeform 8"/>
          <p:cNvSpPr/>
          <p:nvPr/>
        </p:nvSpPr>
        <p:spPr>
          <a:xfrm>
            <a:off x="15648177" y="4844188"/>
            <a:ext cx="2058547" cy="2058547"/>
          </a:xfrm>
          <a:custGeom>
            <a:avLst/>
            <a:gdLst/>
            <a:ahLst/>
            <a:cxnLst/>
            <a:rect l="l" t="t" r="r" b="b"/>
            <a:pathLst>
              <a:path w="2058547" h="2058547">
                <a:moveTo>
                  <a:pt x="0" y="0"/>
                </a:moveTo>
                <a:lnTo>
                  <a:pt x="2058547" y="0"/>
                </a:lnTo>
                <a:lnTo>
                  <a:pt x="2058547" y="2058547"/>
                </a:lnTo>
                <a:lnTo>
                  <a:pt x="0" y="2058547"/>
                </a:lnTo>
                <a:lnTo>
                  <a:pt x="0" y="0"/>
                </a:lnTo>
                <a:close/>
              </a:path>
            </a:pathLst>
          </a:custGeom>
          <a:blipFill>
            <a:blip r:embed="rId6"/>
            <a:stretch>
              <a:fillRect/>
            </a:stretch>
          </a:blipFill>
        </p:spPr>
        <p:txBody>
          <a:bodyPr/>
          <a:lstStyle/>
          <a:p>
            <a:endParaRPr lang="en-US"/>
          </a:p>
        </p:txBody>
      </p:sp>
      <p:sp>
        <p:nvSpPr>
          <p:cNvPr id="9" name="TextBox 9"/>
          <p:cNvSpPr txBox="1"/>
          <p:nvPr/>
        </p:nvSpPr>
        <p:spPr>
          <a:xfrm>
            <a:off x="8945549" y="2227065"/>
            <a:ext cx="7877184" cy="1550670"/>
          </a:xfrm>
          <a:prstGeom prst="rect">
            <a:avLst/>
          </a:prstGeom>
        </p:spPr>
        <p:txBody>
          <a:bodyPr lIns="0" tIns="0" rIns="0" bIns="0" rtlCol="0" anchor="t">
            <a:spAutoFit/>
          </a:bodyPr>
          <a:lstStyle/>
          <a:p>
            <a:pPr marL="604519" lvl="1" indent="-302260">
              <a:lnSpc>
                <a:spcPts val="4199"/>
              </a:lnSpc>
              <a:buFont typeface="Arial"/>
              <a:buChar char="•"/>
            </a:pPr>
            <a:r>
              <a:rPr lang="en-US" sz="2799">
                <a:solidFill>
                  <a:srgbClr val="2B2C30"/>
                </a:solidFill>
                <a:latin typeface="Public Sans"/>
              </a:rPr>
              <a:t>Cost</a:t>
            </a:r>
          </a:p>
          <a:p>
            <a:pPr marL="604519" lvl="1" indent="-302260">
              <a:lnSpc>
                <a:spcPts val="4199"/>
              </a:lnSpc>
              <a:buFont typeface="Arial"/>
              <a:buChar char="•"/>
            </a:pPr>
            <a:r>
              <a:rPr lang="en-US" sz="2799">
                <a:solidFill>
                  <a:srgbClr val="2B2C30"/>
                </a:solidFill>
                <a:latin typeface="Public Sans"/>
              </a:rPr>
              <a:t>Automation</a:t>
            </a:r>
          </a:p>
          <a:p>
            <a:pPr marL="604519" lvl="1" indent="-302260">
              <a:lnSpc>
                <a:spcPts val="4199"/>
              </a:lnSpc>
              <a:buFont typeface="Arial"/>
              <a:buChar char="•"/>
            </a:pPr>
            <a:r>
              <a:rPr lang="en-US" sz="2799">
                <a:solidFill>
                  <a:srgbClr val="2B2C30"/>
                </a:solidFill>
                <a:latin typeface="Public Sans"/>
              </a:rPr>
              <a:t>Ease of Use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AutoShape 3"/>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US"/>
          </a:p>
        </p:txBody>
      </p:sp>
      <p:grpSp>
        <p:nvGrpSpPr>
          <p:cNvPr id="4" name="Group 4"/>
          <p:cNvGrpSpPr/>
          <p:nvPr/>
        </p:nvGrpSpPr>
        <p:grpSpPr>
          <a:xfrm>
            <a:off x="1006871" y="3050512"/>
            <a:ext cx="1748599" cy="1748599"/>
            <a:chOff x="0" y="0"/>
            <a:chExt cx="2331466" cy="2331466"/>
          </a:xfrm>
        </p:grpSpPr>
        <p:grpSp>
          <p:nvGrpSpPr>
            <p:cNvPr id="5" name="Group 5"/>
            <p:cNvGrpSpPr/>
            <p:nvPr/>
          </p:nvGrpSpPr>
          <p:grpSpPr>
            <a:xfrm>
              <a:off x="0" y="0"/>
              <a:ext cx="2331466" cy="233146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A7A2"/>
              </a:solidFill>
            </p:spPr>
            <p:txBody>
              <a:bodyPr/>
              <a:lstStyle/>
              <a:p>
                <a:endParaRPr lang="en-US"/>
              </a:p>
            </p:txBody>
          </p:sp>
          <p:sp>
            <p:nvSpPr>
              <p:cNvPr id="7" name="TextBox 7"/>
              <p:cNvSpPr txBox="1"/>
              <p:nvPr/>
            </p:nvSpPr>
            <p:spPr>
              <a:xfrm>
                <a:off x="76200" y="0"/>
                <a:ext cx="660400" cy="736600"/>
              </a:xfrm>
              <a:prstGeom prst="rect">
                <a:avLst/>
              </a:prstGeom>
            </p:spPr>
            <p:txBody>
              <a:bodyPr lIns="50800" tIns="50800" rIns="50800" bIns="50800" rtlCol="0" anchor="ctr"/>
              <a:lstStyle/>
              <a:p>
                <a:pPr algn="ctr">
                  <a:lnSpc>
                    <a:spcPts val="3262"/>
                  </a:lnSpc>
                </a:pPr>
                <a:endParaRPr/>
              </a:p>
            </p:txBody>
          </p:sp>
        </p:grpSp>
        <p:sp>
          <p:nvSpPr>
            <p:cNvPr id="8" name="Freeform 8"/>
            <p:cNvSpPr/>
            <p:nvPr/>
          </p:nvSpPr>
          <p:spPr>
            <a:xfrm>
              <a:off x="189062" y="166643"/>
              <a:ext cx="1953341" cy="1892299"/>
            </a:xfrm>
            <a:custGeom>
              <a:avLst/>
              <a:gdLst/>
              <a:ahLst/>
              <a:cxnLst/>
              <a:rect l="l" t="t" r="r" b="b"/>
              <a:pathLst>
                <a:path w="1953341" h="1892299">
                  <a:moveTo>
                    <a:pt x="0" y="0"/>
                  </a:moveTo>
                  <a:lnTo>
                    <a:pt x="1953342" y="0"/>
                  </a:lnTo>
                  <a:lnTo>
                    <a:pt x="1953342" y="1892300"/>
                  </a:lnTo>
                  <a:lnTo>
                    <a:pt x="0" y="1892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grpSp>
        <p:nvGrpSpPr>
          <p:cNvPr id="9" name="Group 9"/>
          <p:cNvGrpSpPr/>
          <p:nvPr/>
        </p:nvGrpSpPr>
        <p:grpSpPr>
          <a:xfrm>
            <a:off x="778271" y="6256437"/>
            <a:ext cx="1748599" cy="174859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A7A2"/>
            </a:solidFill>
          </p:spPr>
          <p:txBody>
            <a:bodyPr/>
            <a:lstStyle/>
            <a:p>
              <a:endParaRPr lang="en-US"/>
            </a:p>
          </p:txBody>
        </p:sp>
        <p:sp>
          <p:nvSpPr>
            <p:cNvPr id="11" name="TextBox 11"/>
            <p:cNvSpPr txBox="1"/>
            <p:nvPr/>
          </p:nvSpPr>
          <p:spPr>
            <a:xfrm>
              <a:off x="76200" y="0"/>
              <a:ext cx="660400" cy="736600"/>
            </a:xfrm>
            <a:prstGeom prst="rect">
              <a:avLst/>
            </a:prstGeom>
          </p:spPr>
          <p:txBody>
            <a:bodyPr lIns="50800" tIns="50800" rIns="50800" bIns="50800" rtlCol="0" anchor="ctr"/>
            <a:lstStyle/>
            <a:p>
              <a:pPr algn="ctr">
                <a:lnSpc>
                  <a:spcPts val="3262"/>
                </a:lnSpc>
              </a:pPr>
              <a:endParaRPr/>
            </a:p>
          </p:txBody>
        </p:sp>
      </p:grpSp>
      <p:grpSp>
        <p:nvGrpSpPr>
          <p:cNvPr id="12" name="Group 12"/>
          <p:cNvGrpSpPr/>
          <p:nvPr/>
        </p:nvGrpSpPr>
        <p:grpSpPr>
          <a:xfrm>
            <a:off x="8706325" y="3050512"/>
            <a:ext cx="1748599" cy="174859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A7A2"/>
            </a:solidFill>
          </p:spPr>
          <p:txBody>
            <a:bodyPr/>
            <a:lstStyle/>
            <a:p>
              <a:endParaRPr lang="en-US"/>
            </a:p>
          </p:txBody>
        </p:sp>
        <p:sp>
          <p:nvSpPr>
            <p:cNvPr id="14" name="TextBox 14"/>
            <p:cNvSpPr txBox="1"/>
            <p:nvPr/>
          </p:nvSpPr>
          <p:spPr>
            <a:xfrm>
              <a:off x="76200" y="0"/>
              <a:ext cx="660400" cy="736600"/>
            </a:xfrm>
            <a:prstGeom prst="rect">
              <a:avLst/>
            </a:prstGeom>
          </p:spPr>
          <p:txBody>
            <a:bodyPr lIns="50800" tIns="50800" rIns="50800" bIns="50800" rtlCol="0" anchor="ctr"/>
            <a:lstStyle/>
            <a:p>
              <a:pPr algn="ctr">
                <a:lnSpc>
                  <a:spcPts val="3262"/>
                </a:lnSpc>
              </a:pPr>
              <a:endParaRPr/>
            </a:p>
          </p:txBody>
        </p:sp>
      </p:grpSp>
      <p:grpSp>
        <p:nvGrpSpPr>
          <p:cNvPr id="15" name="Group 15"/>
          <p:cNvGrpSpPr/>
          <p:nvPr/>
        </p:nvGrpSpPr>
        <p:grpSpPr>
          <a:xfrm>
            <a:off x="8706325" y="6256437"/>
            <a:ext cx="1748599" cy="1748599"/>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A7A2"/>
            </a:solidFill>
          </p:spPr>
          <p:txBody>
            <a:bodyPr/>
            <a:lstStyle/>
            <a:p>
              <a:endParaRPr lang="en-US"/>
            </a:p>
          </p:txBody>
        </p:sp>
        <p:sp>
          <p:nvSpPr>
            <p:cNvPr id="17" name="TextBox 17"/>
            <p:cNvSpPr txBox="1"/>
            <p:nvPr/>
          </p:nvSpPr>
          <p:spPr>
            <a:xfrm>
              <a:off x="76200" y="0"/>
              <a:ext cx="660400" cy="736600"/>
            </a:xfrm>
            <a:prstGeom prst="rect">
              <a:avLst/>
            </a:prstGeom>
          </p:spPr>
          <p:txBody>
            <a:bodyPr lIns="50800" tIns="50800" rIns="50800" bIns="50800" rtlCol="0" anchor="ctr"/>
            <a:lstStyle/>
            <a:p>
              <a:pPr algn="ctr">
                <a:lnSpc>
                  <a:spcPts val="3262"/>
                </a:lnSpc>
              </a:pPr>
              <a:endParaRPr/>
            </a:p>
          </p:txBody>
        </p:sp>
      </p:grpSp>
      <p:sp>
        <p:nvSpPr>
          <p:cNvPr id="18" name="Freeform 18"/>
          <p:cNvSpPr/>
          <p:nvPr/>
        </p:nvSpPr>
        <p:spPr>
          <a:xfrm>
            <a:off x="8788605" y="6338717"/>
            <a:ext cx="1584040" cy="1584040"/>
          </a:xfrm>
          <a:custGeom>
            <a:avLst/>
            <a:gdLst/>
            <a:ahLst/>
            <a:cxnLst/>
            <a:rect l="l" t="t" r="r" b="b"/>
            <a:pathLst>
              <a:path w="1584040" h="1584040">
                <a:moveTo>
                  <a:pt x="0" y="0"/>
                </a:moveTo>
                <a:lnTo>
                  <a:pt x="1584040" y="0"/>
                </a:lnTo>
                <a:lnTo>
                  <a:pt x="1584040" y="1584039"/>
                </a:lnTo>
                <a:lnTo>
                  <a:pt x="0" y="15840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9" name="Freeform 19"/>
          <p:cNvSpPr/>
          <p:nvPr/>
        </p:nvSpPr>
        <p:spPr>
          <a:xfrm>
            <a:off x="8788605" y="3143596"/>
            <a:ext cx="1548227" cy="1562431"/>
          </a:xfrm>
          <a:custGeom>
            <a:avLst/>
            <a:gdLst/>
            <a:ahLst/>
            <a:cxnLst/>
            <a:rect l="l" t="t" r="r" b="b"/>
            <a:pathLst>
              <a:path w="1548227" h="1562431">
                <a:moveTo>
                  <a:pt x="0" y="0"/>
                </a:moveTo>
                <a:lnTo>
                  <a:pt x="1548227" y="0"/>
                </a:lnTo>
                <a:lnTo>
                  <a:pt x="1548227" y="1562431"/>
                </a:lnTo>
                <a:lnTo>
                  <a:pt x="0" y="156243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0" name="Freeform 20"/>
          <p:cNvSpPr/>
          <p:nvPr/>
        </p:nvSpPr>
        <p:spPr>
          <a:xfrm>
            <a:off x="577495" y="5828446"/>
            <a:ext cx="2306348" cy="2306348"/>
          </a:xfrm>
          <a:custGeom>
            <a:avLst/>
            <a:gdLst/>
            <a:ahLst/>
            <a:cxnLst/>
            <a:rect l="l" t="t" r="r" b="b"/>
            <a:pathLst>
              <a:path w="2306348" h="2306348">
                <a:moveTo>
                  <a:pt x="0" y="0"/>
                </a:moveTo>
                <a:lnTo>
                  <a:pt x="2306347" y="0"/>
                </a:lnTo>
                <a:lnTo>
                  <a:pt x="2306347" y="2306348"/>
                </a:lnTo>
                <a:lnTo>
                  <a:pt x="0" y="23063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1" name="TextBox 21"/>
          <p:cNvSpPr txBox="1"/>
          <p:nvPr/>
        </p:nvSpPr>
        <p:spPr>
          <a:xfrm>
            <a:off x="1006871" y="942975"/>
            <a:ext cx="16230600" cy="651099"/>
          </a:xfrm>
          <a:prstGeom prst="rect">
            <a:avLst/>
          </a:prstGeom>
        </p:spPr>
        <p:txBody>
          <a:bodyPr lIns="0" tIns="0" rIns="0" bIns="0" rtlCol="0" anchor="t">
            <a:spAutoFit/>
          </a:bodyPr>
          <a:lstStyle/>
          <a:p>
            <a:pPr>
              <a:lnSpc>
                <a:spcPts val="5200"/>
              </a:lnSpc>
              <a:spcBef>
                <a:spcPct val="0"/>
              </a:spcBef>
            </a:pPr>
            <a:r>
              <a:rPr lang="en-US" sz="3714" spc="843">
                <a:solidFill>
                  <a:srgbClr val="2B2C30"/>
                </a:solidFill>
                <a:latin typeface="Public Sans Bold"/>
              </a:rPr>
              <a:t>BUSINESS DEVELOPMENT</a:t>
            </a:r>
          </a:p>
        </p:txBody>
      </p:sp>
      <p:sp>
        <p:nvSpPr>
          <p:cNvPr id="22" name="TextBox 22"/>
          <p:cNvSpPr txBox="1"/>
          <p:nvPr/>
        </p:nvSpPr>
        <p:spPr>
          <a:xfrm>
            <a:off x="3141846" y="3478910"/>
            <a:ext cx="5173955" cy="1485900"/>
          </a:xfrm>
          <a:prstGeom prst="rect">
            <a:avLst/>
          </a:prstGeom>
        </p:spPr>
        <p:txBody>
          <a:bodyPr lIns="0" tIns="0" rIns="0" bIns="0" rtlCol="0" anchor="t">
            <a:spAutoFit/>
          </a:bodyPr>
          <a:lstStyle/>
          <a:p>
            <a:pPr>
              <a:lnSpc>
                <a:spcPts val="3500"/>
              </a:lnSpc>
            </a:pPr>
            <a:r>
              <a:rPr lang="en-US" sz="2500">
                <a:solidFill>
                  <a:srgbClr val="2B2C30"/>
                </a:solidFill>
                <a:latin typeface="Public Sans Bold"/>
              </a:rPr>
              <a:t>CONSUMER INSIGHT-DRIVEN PRODUCT INNOVATION</a:t>
            </a:r>
          </a:p>
          <a:p>
            <a:pPr>
              <a:lnSpc>
                <a:spcPts val="4900"/>
              </a:lnSpc>
            </a:pPr>
            <a:endParaRPr lang="en-US" sz="2500">
              <a:solidFill>
                <a:srgbClr val="2B2C30"/>
              </a:solidFill>
              <a:latin typeface="Public Sans Bold"/>
            </a:endParaRPr>
          </a:p>
        </p:txBody>
      </p:sp>
      <p:sp>
        <p:nvSpPr>
          <p:cNvPr id="23" name="TextBox 23"/>
          <p:cNvSpPr txBox="1"/>
          <p:nvPr/>
        </p:nvSpPr>
        <p:spPr>
          <a:xfrm>
            <a:off x="10706211" y="3478910"/>
            <a:ext cx="5173955" cy="1485900"/>
          </a:xfrm>
          <a:prstGeom prst="rect">
            <a:avLst/>
          </a:prstGeom>
        </p:spPr>
        <p:txBody>
          <a:bodyPr lIns="0" tIns="0" rIns="0" bIns="0" rtlCol="0" anchor="t">
            <a:spAutoFit/>
          </a:bodyPr>
          <a:lstStyle/>
          <a:p>
            <a:pPr>
              <a:lnSpc>
                <a:spcPts val="3500"/>
              </a:lnSpc>
            </a:pPr>
            <a:r>
              <a:rPr lang="en-US" sz="2500">
                <a:solidFill>
                  <a:srgbClr val="2B2C30"/>
                </a:solidFill>
                <a:latin typeface="Public Sans Bold"/>
              </a:rPr>
              <a:t>LAUNCH OF A DIGITAL CROWDSOURCING PLATFORM</a:t>
            </a:r>
          </a:p>
          <a:p>
            <a:pPr>
              <a:lnSpc>
                <a:spcPts val="4900"/>
              </a:lnSpc>
            </a:pPr>
            <a:endParaRPr lang="en-US" sz="2500">
              <a:solidFill>
                <a:srgbClr val="2B2C30"/>
              </a:solidFill>
              <a:latin typeface="Public Sans Bold"/>
            </a:endParaRPr>
          </a:p>
        </p:txBody>
      </p:sp>
      <p:sp>
        <p:nvSpPr>
          <p:cNvPr id="24" name="TextBox 24"/>
          <p:cNvSpPr txBox="1"/>
          <p:nvPr/>
        </p:nvSpPr>
        <p:spPr>
          <a:xfrm>
            <a:off x="2755471" y="6860284"/>
            <a:ext cx="5551403" cy="869950"/>
          </a:xfrm>
          <a:prstGeom prst="rect">
            <a:avLst/>
          </a:prstGeom>
        </p:spPr>
        <p:txBody>
          <a:bodyPr lIns="0" tIns="0" rIns="0" bIns="0" rtlCol="0" anchor="t">
            <a:spAutoFit/>
          </a:bodyPr>
          <a:lstStyle/>
          <a:p>
            <a:pPr>
              <a:lnSpc>
                <a:spcPts val="3499"/>
              </a:lnSpc>
            </a:pPr>
            <a:r>
              <a:rPr lang="en-US" sz="2499">
                <a:solidFill>
                  <a:srgbClr val="2B2C30"/>
                </a:solidFill>
                <a:latin typeface="Public Sans Bold"/>
              </a:rPr>
              <a:t>DIVERSIFICATION STRATEGY</a:t>
            </a:r>
          </a:p>
          <a:p>
            <a:pPr>
              <a:lnSpc>
                <a:spcPts val="3499"/>
              </a:lnSpc>
            </a:pPr>
            <a:endParaRPr lang="en-US" sz="2499">
              <a:solidFill>
                <a:srgbClr val="2B2C30"/>
              </a:solidFill>
              <a:latin typeface="Public Sans Bold"/>
            </a:endParaRPr>
          </a:p>
        </p:txBody>
      </p:sp>
      <p:sp>
        <p:nvSpPr>
          <p:cNvPr id="25" name="TextBox 25"/>
          <p:cNvSpPr txBox="1"/>
          <p:nvPr/>
        </p:nvSpPr>
        <p:spPr>
          <a:xfrm>
            <a:off x="10684382" y="6641209"/>
            <a:ext cx="6553089" cy="1308100"/>
          </a:xfrm>
          <a:prstGeom prst="rect">
            <a:avLst/>
          </a:prstGeom>
        </p:spPr>
        <p:txBody>
          <a:bodyPr lIns="0" tIns="0" rIns="0" bIns="0" rtlCol="0" anchor="t">
            <a:spAutoFit/>
          </a:bodyPr>
          <a:lstStyle/>
          <a:p>
            <a:pPr>
              <a:lnSpc>
                <a:spcPts val="3499"/>
              </a:lnSpc>
            </a:pPr>
            <a:r>
              <a:rPr lang="en-US" sz="2499">
                <a:solidFill>
                  <a:srgbClr val="2B2C30"/>
                </a:solidFill>
                <a:latin typeface="Public Sans Bold"/>
              </a:rPr>
              <a:t>COMMITMENT TO CONTINUOUS LEARNING AND INDUSTRY ADAPTATION</a:t>
            </a:r>
          </a:p>
          <a:p>
            <a:pPr>
              <a:lnSpc>
                <a:spcPts val="3499"/>
              </a:lnSpc>
            </a:pPr>
            <a:endParaRPr lang="en-US" sz="2499">
              <a:solidFill>
                <a:srgbClr val="2B2C30"/>
              </a:solidFill>
              <a:latin typeface="Public Sans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Freeform 3"/>
          <p:cNvSpPr/>
          <p:nvPr/>
        </p:nvSpPr>
        <p:spPr>
          <a:xfrm>
            <a:off x="6565744" y="0"/>
            <a:ext cx="18325751" cy="10287000"/>
          </a:xfrm>
          <a:custGeom>
            <a:avLst/>
            <a:gdLst/>
            <a:ahLst/>
            <a:cxnLst/>
            <a:rect l="l" t="t" r="r" b="b"/>
            <a:pathLst>
              <a:path w="18325751" h="10287000">
                <a:moveTo>
                  <a:pt x="0" y="0"/>
                </a:moveTo>
                <a:lnTo>
                  <a:pt x="18325751" y="0"/>
                </a:lnTo>
                <a:lnTo>
                  <a:pt x="18325751" y="10287000"/>
                </a:lnTo>
                <a:lnTo>
                  <a:pt x="0" y="10287000"/>
                </a:lnTo>
                <a:lnTo>
                  <a:pt x="0" y="0"/>
                </a:lnTo>
                <a:close/>
              </a:path>
            </a:pathLst>
          </a:custGeom>
          <a:blipFill>
            <a:blip r:embed="rId3">
              <a:alphaModFix amt="55000"/>
            </a:blip>
            <a:stretch>
              <a:fillRect t="-37513" b="-37513"/>
            </a:stretch>
          </a:blipFill>
        </p:spPr>
        <p:txBody>
          <a:bodyPr/>
          <a:lstStyle/>
          <a:p>
            <a:endParaRPr lang="en-US"/>
          </a:p>
        </p:txBody>
      </p:sp>
      <p:sp>
        <p:nvSpPr>
          <p:cNvPr id="4" name="TextBox 4"/>
          <p:cNvSpPr txBox="1"/>
          <p:nvPr/>
        </p:nvSpPr>
        <p:spPr>
          <a:xfrm>
            <a:off x="886755" y="605499"/>
            <a:ext cx="16230600" cy="651099"/>
          </a:xfrm>
          <a:prstGeom prst="rect">
            <a:avLst/>
          </a:prstGeom>
        </p:spPr>
        <p:txBody>
          <a:bodyPr lIns="0" tIns="0" rIns="0" bIns="0" rtlCol="0" anchor="t">
            <a:spAutoFit/>
          </a:bodyPr>
          <a:lstStyle/>
          <a:p>
            <a:pPr>
              <a:lnSpc>
                <a:spcPts val="5200"/>
              </a:lnSpc>
              <a:spcBef>
                <a:spcPct val="0"/>
              </a:spcBef>
            </a:pPr>
            <a:r>
              <a:rPr lang="en-US" sz="3714" spc="843">
                <a:solidFill>
                  <a:srgbClr val="2B2C30"/>
                </a:solidFill>
                <a:latin typeface="Public Sans Bold"/>
              </a:rPr>
              <a:t>ABOUT THE ENTREPRENEUR</a:t>
            </a:r>
          </a:p>
        </p:txBody>
      </p:sp>
      <p:sp>
        <p:nvSpPr>
          <p:cNvPr id="5" name="AutoShape 5"/>
          <p:cNvSpPr/>
          <p:nvPr/>
        </p:nvSpPr>
        <p:spPr>
          <a:xfrm flipV="1">
            <a:off x="-7086597" y="1504018"/>
            <a:ext cx="16230594" cy="38509"/>
          </a:xfrm>
          <a:prstGeom prst="line">
            <a:avLst/>
          </a:prstGeom>
          <a:ln w="9525" cap="flat">
            <a:solidFill>
              <a:srgbClr val="2B2C30"/>
            </a:solidFill>
            <a:prstDash val="solid"/>
            <a:headEnd type="none" w="sm" len="sm"/>
            <a:tailEnd type="none" w="sm" len="sm"/>
          </a:ln>
        </p:spPr>
        <p:txBody>
          <a:bodyPr/>
          <a:lstStyle/>
          <a:p>
            <a:endParaRPr lang="en-US"/>
          </a:p>
        </p:txBody>
      </p:sp>
      <p:grpSp>
        <p:nvGrpSpPr>
          <p:cNvPr id="6" name="Group 6"/>
          <p:cNvGrpSpPr/>
          <p:nvPr/>
        </p:nvGrpSpPr>
        <p:grpSpPr>
          <a:xfrm rot="-5400000">
            <a:off x="10517496" y="2152432"/>
            <a:ext cx="7773804" cy="5982137"/>
            <a:chOff x="0" y="0"/>
            <a:chExt cx="2364475" cy="1819523"/>
          </a:xfrm>
        </p:grpSpPr>
        <p:sp>
          <p:nvSpPr>
            <p:cNvPr id="7" name="Freeform 7"/>
            <p:cNvSpPr/>
            <p:nvPr/>
          </p:nvSpPr>
          <p:spPr>
            <a:xfrm>
              <a:off x="0" y="0"/>
              <a:ext cx="2364475" cy="1819522"/>
            </a:xfrm>
            <a:custGeom>
              <a:avLst/>
              <a:gdLst/>
              <a:ahLst/>
              <a:cxnLst/>
              <a:rect l="l" t="t" r="r" b="b"/>
              <a:pathLst>
                <a:path w="2364475" h="1819522">
                  <a:moveTo>
                    <a:pt x="0" y="0"/>
                  </a:moveTo>
                  <a:lnTo>
                    <a:pt x="2364475" y="0"/>
                  </a:lnTo>
                  <a:lnTo>
                    <a:pt x="2364475" y="1819522"/>
                  </a:lnTo>
                  <a:lnTo>
                    <a:pt x="0" y="1819522"/>
                  </a:lnTo>
                  <a:close/>
                </a:path>
              </a:pathLst>
            </a:custGeom>
            <a:solidFill>
              <a:srgbClr val="000000">
                <a:alpha val="0"/>
              </a:srgbClr>
            </a:solidFill>
            <a:ln w="9525" cap="sq">
              <a:solidFill>
                <a:srgbClr val="2B2C30"/>
              </a:solidFill>
              <a:prstDash val="solid"/>
              <a:miter/>
            </a:ln>
          </p:spPr>
          <p:txBody>
            <a:bodyPr/>
            <a:lstStyle/>
            <a:p>
              <a:endParaRPr lang="en-US"/>
            </a:p>
          </p:txBody>
        </p:sp>
        <p:sp>
          <p:nvSpPr>
            <p:cNvPr id="8" name="TextBox 8"/>
            <p:cNvSpPr txBox="1"/>
            <p:nvPr/>
          </p:nvSpPr>
          <p:spPr>
            <a:xfrm>
              <a:off x="0" y="-28575"/>
              <a:ext cx="2364475" cy="1848098"/>
            </a:xfrm>
            <a:prstGeom prst="rect">
              <a:avLst/>
            </a:prstGeom>
          </p:spPr>
          <p:txBody>
            <a:bodyPr lIns="68580" tIns="68580" rIns="68580" bIns="68580" rtlCol="0" anchor="ctr"/>
            <a:lstStyle/>
            <a:p>
              <a:pPr algn="ctr">
                <a:lnSpc>
                  <a:spcPts val="1889"/>
                </a:lnSpc>
              </a:pPr>
              <a:endParaRPr/>
            </a:p>
          </p:txBody>
        </p:sp>
      </p:grpSp>
      <p:sp>
        <p:nvSpPr>
          <p:cNvPr id="9" name="Freeform 9"/>
          <p:cNvSpPr/>
          <p:nvPr/>
        </p:nvSpPr>
        <p:spPr>
          <a:xfrm>
            <a:off x="11691442" y="1937911"/>
            <a:ext cx="5425913" cy="5818694"/>
          </a:xfrm>
          <a:custGeom>
            <a:avLst/>
            <a:gdLst/>
            <a:ahLst/>
            <a:cxnLst/>
            <a:rect l="l" t="t" r="r" b="b"/>
            <a:pathLst>
              <a:path w="5425913" h="5818694">
                <a:moveTo>
                  <a:pt x="0" y="0"/>
                </a:moveTo>
                <a:lnTo>
                  <a:pt x="5425913" y="0"/>
                </a:lnTo>
                <a:lnTo>
                  <a:pt x="5425913" y="5818694"/>
                </a:lnTo>
                <a:lnTo>
                  <a:pt x="0" y="5818694"/>
                </a:lnTo>
                <a:lnTo>
                  <a:pt x="0" y="0"/>
                </a:lnTo>
                <a:close/>
              </a:path>
            </a:pathLst>
          </a:custGeom>
          <a:blipFill>
            <a:blip r:embed="rId4"/>
            <a:stretch>
              <a:fillRect l="-3639" r="-4003"/>
            </a:stretch>
          </a:blipFill>
          <a:ln cap="sq">
            <a:noFill/>
            <a:prstDash val="solid"/>
            <a:miter/>
          </a:ln>
        </p:spPr>
        <p:txBody>
          <a:bodyPr/>
          <a:lstStyle/>
          <a:p>
            <a:endParaRPr lang="en-US"/>
          </a:p>
        </p:txBody>
      </p:sp>
      <p:sp>
        <p:nvSpPr>
          <p:cNvPr id="10" name="Freeform 10"/>
          <p:cNvSpPr/>
          <p:nvPr/>
        </p:nvSpPr>
        <p:spPr>
          <a:xfrm>
            <a:off x="1006871" y="3137673"/>
            <a:ext cx="1248144" cy="3979274"/>
          </a:xfrm>
          <a:custGeom>
            <a:avLst/>
            <a:gdLst/>
            <a:ahLst/>
            <a:cxnLst/>
            <a:rect l="l" t="t" r="r" b="b"/>
            <a:pathLst>
              <a:path w="1248144" h="3979274">
                <a:moveTo>
                  <a:pt x="0" y="0"/>
                </a:moveTo>
                <a:lnTo>
                  <a:pt x="1248144" y="0"/>
                </a:lnTo>
                <a:lnTo>
                  <a:pt x="1248144" y="3979274"/>
                </a:lnTo>
                <a:lnTo>
                  <a:pt x="0" y="39792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11"/>
          <p:cNvSpPr/>
          <p:nvPr/>
        </p:nvSpPr>
        <p:spPr>
          <a:xfrm>
            <a:off x="1295794" y="3405679"/>
            <a:ext cx="670299" cy="659660"/>
          </a:xfrm>
          <a:custGeom>
            <a:avLst/>
            <a:gdLst/>
            <a:ahLst/>
            <a:cxnLst/>
            <a:rect l="l" t="t" r="r" b="b"/>
            <a:pathLst>
              <a:path w="670299" h="659660">
                <a:moveTo>
                  <a:pt x="0" y="0"/>
                </a:moveTo>
                <a:lnTo>
                  <a:pt x="670299" y="0"/>
                </a:lnTo>
                <a:lnTo>
                  <a:pt x="670299" y="659659"/>
                </a:lnTo>
                <a:lnTo>
                  <a:pt x="0" y="659659"/>
                </a:lnTo>
                <a:lnTo>
                  <a:pt x="0" y="0"/>
                </a:lnTo>
                <a:close/>
              </a:path>
            </a:pathLst>
          </a:custGeom>
          <a:blipFill>
            <a:blip r:embed="rId7"/>
            <a:stretch>
              <a:fillRect/>
            </a:stretch>
          </a:blipFill>
        </p:spPr>
        <p:txBody>
          <a:bodyPr/>
          <a:lstStyle/>
          <a:p>
            <a:endParaRPr lang="en-US"/>
          </a:p>
        </p:txBody>
      </p:sp>
      <p:sp>
        <p:nvSpPr>
          <p:cNvPr id="12" name="Freeform 12"/>
          <p:cNvSpPr/>
          <p:nvPr/>
        </p:nvSpPr>
        <p:spPr>
          <a:xfrm>
            <a:off x="1248425" y="4744792"/>
            <a:ext cx="765036" cy="765036"/>
          </a:xfrm>
          <a:custGeom>
            <a:avLst/>
            <a:gdLst/>
            <a:ahLst/>
            <a:cxnLst/>
            <a:rect l="l" t="t" r="r" b="b"/>
            <a:pathLst>
              <a:path w="765036" h="765036">
                <a:moveTo>
                  <a:pt x="0" y="0"/>
                </a:moveTo>
                <a:lnTo>
                  <a:pt x="765036" y="0"/>
                </a:lnTo>
                <a:lnTo>
                  <a:pt x="765036" y="765036"/>
                </a:lnTo>
                <a:lnTo>
                  <a:pt x="0" y="765036"/>
                </a:lnTo>
                <a:lnTo>
                  <a:pt x="0" y="0"/>
                </a:lnTo>
                <a:close/>
              </a:path>
            </a:pathLst>
          </a:custGeom>
          <a:blipFill>
            <a:blip r:embed="rId8"/>
            <a:stretch>
              <a:fillRect/>
            </a:stretch>
          </a:blipFill>
        </p:spPr>
        <p:txBody>
          <a:bodyPr/>
          <a:lstStyle/>
          <a:p>
            <a:endParaRPr lang="en-US"/>
          </a:p>
        </p:txBody>
      </p:sp>
      <p:sp>
        <p:nvSpPr>
          <p:cNvPr id="13" name="Freeform 13"/>
          <p:cNvSpPr/>
          <p:nvPr/>
        </p:nvSpPr>
        <p:spPr>
          <a:xfrm>
            <a:off x="1006871" y="7450322"/>
            <a:ext cx="1248144" cy="3979274"/>
          </a:xfrm>
          <a:custGeom>
            <a:avLst/>
            <a:gdLst/>
            <a:ahLst/>
            <a:cxnLst/>
            <a:rect l="l" t="t" r="r" b="b"/>
            <a:pathLst>
              <a:path w="1248144" h="3979274">
                <a:moveTo>
                  <a:pt x="0" y="0"/>
                </a:moveTo>
                <a:lnTo>
                  <a:pt x="1248144" y="0"/>
                </a:lnTo>
                <a:lnTo>
                  <a:pt x="1248144" y="3979274"/>
                </a:lnTo>
                <a:lnTo>
                  <a:pt x="0" y="397927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4" name="Freeform 14"/>
          <p:cNvSpPr/>
          <p:nvPr/>
        </p:nvSpPr>
        <p:spPr>
          <a:xfrm>
            <a:off x="1271378" y="6150328"/>
            <a:ext cx="694715" cy="694715"/>
          </a:xfrm>
          <a:custGeom>
            <a:avLst/>
            <a:gdLst/>
            <a:ahLst/>
            <a:cxnLst/>
            <a:rect l="l" t="t" r="r" b="b"/>
            <a:pathLst>
              <a:path w="694715" h="694715">
                <a:moveTo>
                  <a:pt x="0" y="0"/>
                </a:moveTo>
                <a:lnTo>
                  <a:pt x="694715" y="0"/>
                </a:lnTo>
                <a:lnTo>
                  <a:pt x="694715" y="694714"/>
                </a:lnTo>
                <a:lnTo>
                  <a:pt x="0" y="694714"/>
                </a:lnTo>
                <a:lnTo>
                  <a:pt x="0" y="0"/>
                </a:lnTo>
                <a:close/>
              </a:path>
            </a:pathLst>
          </a:custGeom>
          <a:blipFill>
            <a:blip r:embed="rId11"/>
            <a:stretch>
              <a:fillRect/>
            </a:stretch>
          </a:blipFill>
        </p:spPr>
        <p:txBody>
          <a:bodyPr/>
          <a:lstStyle/>
          <a:p>
            <a:endParaRPr lang="en-US"/>
          </a:p>
        </p:txBody>
      </p:sp>
      <p:sp>
        <p:nvSpPr>
          <p:cNvPr id="15" name="Freeform 15"/>
          <p:cNvSpPr/>
          <p:nvPr/>
        </p:nvSpPr>
        <p:spPr>
          <a:xfrm>
            <a:off x="1248425" y="7656003"/>
            <a:ext cx="717668" cy="717668"/>
          </a:xfrm>
          <a:custGeom>
            <a:avLst/>
            <a:gdLst/>
            <a:ahLst/>
            <a:cxnLst/>
            <a:rect l="l" t="t" r="r" b="b"/>
            <a:pathLst>
              <a:path w="717668" h="717668">
                <a:moveTo>
                  <a:pt x="0" y="0"/>
                </a:moveTo>
                <a:lnTo>
                  <a:pt x="717668" y="0"/>
                </a:lnTo>
                <a:lnTo>
                  <a:pt x="717668" y="717668"/>
                </a:lnTo>
                <a:lnTo>
                  <a:pt x="0" y="717668"/>
                </a:lnTo>
                <a:lnTo>
                  <a:pt x="0" y="0"/>
                </a:lnTo>
                <a:close/>
              </a:path>
            </a:pathLst>
          </a:custGeom>
          <a:blipFill>
            <a:blip r:embed="rId12"/>
            <a:stretch>
              <a:fillRect/>
            </a:stretch>
          </a:blipFill>
        </p:spPr>
        <p:txBody>
          <a:bodyPr/>
          <a:lstStyle/>
          <a:p>
            <a:endParaRPr lang="en-US"/>
          </a:p>
        </p:txBody>
      </p:sp>
      <p:sp>
        <p:nvSpPr>
          <p:cNvPr id="16" name="Freeform 16"/>
          <p:cNvSpPr/>
          <p:nvPr/>
        </p:nvSpPr>
        <p:spPr>
          <a:xfrm>
            <a:off x="1271378" y="9030402"/>
            <a:ext cx="775256" cy="775256"/>
          </a:xfrm>
          <a:custGeom>
            <a:avLst/>
            <a:gdLst/>
            <a:ahLst/>
            <a:cxnLst/>
            <a:rect l="l" t="t" r="r" b="b"/>
            <a:pathLst>
              <a:path w="775256" h="775256">
                <a:moveTo>
                  <a:pt x="0" y="0"/>
                </a:moveTo>
                <a:lnTo>
                  <a:pt x="775256" y="0"/>
                </a:lnTo>
                <a:lnTo>
                  <a:pt x="775256" y="775256"/>
                </a:lnTo>
                <a:lnTo>
                  <a:pt x="0" y="775256"/>
                </a:lnTo>
                <a:lnTo>
                  <a:pt x="0" y="0"/>
                </a:lnTo>
                <a:close/>
              </a:path>
            </a:pathLst>
          </a:custGeom>
          <a:blipFill>
            <a:blip r:embed="rId13"/>
            <a:stretch>
              <a:fillRect/>
            </a:stretch>
          </a:blipFill>
        </p:spPr>
        <p:txBody>
          <a:bodyPr/>
          <a:lstStyle/>
          <a:p>
            <a:endParaRPr lang="en-US"/>
          </a:p>
        </p:txBody>
      </p:sp>
      <p:sp>
        <p:nvSpPr>
          <p:cNvPr id="17" name="TextBox 17"/>
          <p:cNvSpPr txBox="1"/>
          <p:nvPr/>
        </p:nvSpPr>
        <p:spPr>
          <a:xfrm>
            <a:off x="1006871" y="1658286"/>
            <a:ext cx="9062151" cy="1550670"/>
          </a:xfrm>
          <a:prstGeom prst="rect">
            <a:avLst/>
          </a:prstGeom>
        </p:spPr>
        <p:txBody>
          <a:bodyPr lIns="0" tIns="0" rIns="0" bIns="0" rtlCol="0" anchor="t">
            <a:spAutoFit/>
          </a:bodyPr>
          <a:lstStyle/>
          <a:p>
            <a:pPr>
              <a:lnSpc>
                <a:spcPts val="4199"/>
              </a:lnSpc>
            </a:pPr>
            <a:r>
              <a:rPr lang="en-US" sz="2799">
                <a:solidFill>
                  <a:srgbClr val="2B2C30"/>
                </a:solidFill>
                <a:latin typeface="Public Sans Bold Italics"/>
              </a:rPr>
              <a:t>Driven by her passion for storytelling, which forms the core of her professional motivation</a:t>
            </a:r>
          </a:p>
          <a:p>
            <a:pPr>
              <a:lnSpc>
                <a:spcPts val="4199"/>
              </a:lnSpc>
            </a:pPr>
            <a:endParaRPr lang="en-US" sz="2799">
              <a:solidFill>
                <a:srgbClr val="2B2C30"/>
              </a:solidFill>
              <a:latin typeface="Public Sans Bold Italics"/>
            </a:endParaRPr>
          </a:p>
        </p:txBody>
      </p:sp>
      <p:sp>
        <p:nvSpPr>
          <p:cNvPr id="18" name="TextBox 18"/>
          <p:cNvSpPr txBox="1"/>
          <p:nvPr/>
        </p:nvSpPr>
        <p:spPr>
          <a:xfrm>
            <a:off x="2602270" y="7488422"/>
            <a:ext cx="7926948" cy="986155"/>
          </a:xfrm>
          <a:prstGeom prst="rect">
            <a:avLst/>
          </a:prstGeom>
        </p:spPr>
        <p:txBody>
          <a:bodyPr lIns="0" tIns="0" rIns="0" bIns="0" rtlCol="0" anchor="t">
            <a:spAutoFit/>
          </a:bodyPr>
          <a:lstStyle/>
          <a:p>
            <a:pPr>
              <a:lnSpc>
                <a:spcPts val="3919"/>
              </a:lnSpc>
            </a:pPr>
            <a:r>
              <a:rPr lang="en-US" sz="2799">
                <a:solidFill>
                  <a:srgbClr val="2B2C30"/>
                </a:solidFill>
                <a:latin typeface="Public Sans Bold"/>
              </a:rPr>
              <a:t>Vice President, Client Services</a:t>
            </a:r>
          </a:p>
          <a:p>
            <a:pPr>
              <a:lnSpc>
                <a:spcPts val="3919"/>
              </a:lnSpc>
            </a:pPr>
            <a:r>
              <a:rPr lang="en-US" sz="2799">
                <a:solidFill>
                  <a:srgbClr val="2B2C30"/>
                </a:solidFill>
                <a:latin typeface="Public Sans Bold"/>
              </a:rPr>
              <a:t>2021-2022</a:t>
            </a:r>
          </a:p>
        </p:txBody>
      </p:sp>
      <p:sp>
        <p:nvSpPr>
          <p:cNvPr id="19" name="TextBox 19"/>
          <p:cNvSpPr txBox="1"/>
          <p:nvPr/>
        </p:nvSpPr>
        <p:spPr>
          <a:xfrm>
            <a:off x="2602270" y="3113707"/>
            <a:ext cx="6478971" cy="2562807"/>
          </a:xfrm>
          <a:prstGeom prst="rect">
            <a:avLst/>
          </a:prstGeom>
        </p:spPr>
        <p:txBody>
          <a:bodyPr lIns="0" tIns="0" rIns="0" bIns="0" rtlCol="0" anchor="t">
            <a:spAutoFit/>
          </a:bodyPr>
          <a:lstStyle/>
          <a:p>
            <a:pPr algn="just">
              <a:lnSpc>
                <a:spcPts val="4102"/>
              </a:lnSpc>
            </a:pPr>
            <a:r>
              <a:rPr lang="en-US" sz="2734">
                <a:solidFill>
                  <a:srgbClr val="2B2C30"/>
                </a:solidFill>
                <a:latin typeface="Public Sans Bold Italics"/>
              </a:rPr>
              <a:t>Graduate of Northwestern University</a:t>
            </a:r>
          </a:p>
          <a:p>
            <a:pPr algn="just">
              <a:lnSpc>
                <a:spcPts val="4102"/>
              </a:lnSpc>
            </a:pPr>
            <a:r>
              <a:rPr lang="en-US" sz="2734">
                <a:solidFill>
                  <a:srgbClr val="2B2C30"/>
                </a:solidFill>
                <a:latin typeface="Public Sans Bold Italics"/>
              </a:rPr>
              <a:t>2001</a:t>
            </a:r>
          </a:p>
          <a:p>
            <a:pPr algn="just">
              <a:lnSpc>
                <a:spcPts val="4102"/>
              </a:lnSpc>
            </a:pPr>
            <a:endParaRPr lang="en-US" sz="2734">
              <a:solidFill>
                <a:srgbClr val="2B2C30"/>
              </a:solidFill>
              <a:latin typeface="Public Sans Bold Italics"/>
            </a:endParaRPr>
          </a:p>
          <a:p>
            <a:pPr algn="just">
              <a:lnSpc>
                <a:spcPts val="4102"/>
              </a:lnSpc>
            </a:pPr>
            <a:endParaRPr lang="en-US" sz="2734">
              <a:solidFill>
                <a:srgbClr val="2B2C30"/>
              </a:solidFill>
              <a:latin typeface="Public Sans Bold Italics"/>
            </a:endParaRPr>
          </a:p>
          <a:p>
            <a:pPr algn="just">
              <a:lnSpc>
                <a:spcPts val="4102"/>
              </a:lnSpc>
            </a:pPr>
            <a:endParaRPr lang="en-US" sz="2734">
              <a:solidFill>
                <a:srgbClr val="2B2C30"/>
              </a:solidFill>
              <a:latin typeface="Public Sans Bold Italics"/>
            </a:endParaRPr>
          </a:p>
        </p:txBody>
      </p:sp>
      <p:sp>
        <p:nvSpPr>
          <p:cNvPr id="20" name="TextBox 20"/>
          <p:cNvSpPr txBox="1"/>
          <p:nvPr/>
        </p:nvSpPr>
        <p:spPr>
          <a:xfrm>
            <a:off x="2602270" y="6223863"/>
            <a:ext cx="6519901" cy="480968"/>
          </a:xfrm>
          <a:prstGeom prst="rect">
            <a:avLst/>
          </a:prstGeom>
        </p:spPr>
        <p:txBody>
          <a:bodyPr lIns="0" tIns="0" rIns="0" bIns="0" rtlCol="0" anchor="t">
            <a:spAutoFit/>
          </a:bodyPr>
          <a:lstStyle/>
          <a:p>
            <a:pPr>
              <a:lnSpc>
                <a:spcPts val="3828"/>
              </a:lnSpc>
            </a:pPr>
            <a:endParaRPr/>
          </a:p>
        </p:txBody>
      </p:sp>
      <p:sp>
        <p:nvSpPr>
          <p:cNvPr id="21" name="TextBox 21"/>
          <p:cNvSpPr txBox="1"/>
          <p:nvPr/>
        </p:nvSpPr>
        <p:spPr>
          <a:xfrm>
            <a:off x="2602270" y="4579207"/>
            <a:ext cx="6935640" cy="1524762"/>
          </a:xfrm>
          <a:prstGeom prst="rect">
            <a:avLst/>
          </a:prstGeom>
        </p:spPr>
        <p:txBody>
          <a:bodyPr lIns="0" tIns="0" rIns="0" bIns="0" rtlCol="0" anchor="t">
            <a:spAutoFit/>
          </a:bodyPr>
          <a:lstStyle/>
          <a:p>
            <a:pPr>
              <a:lnSpc>
                <a:spcPts val="4094"/>
              </a:lnSpc>
            </a:pPr>
            <a:r>
              <a:rPr lang="en-US" sz="2729">
                <a:solidFill>
                  <a:srgbClr val="2B2C30"/>
                </a:solidFill>
                <a:latin typeface="Public Sans Bold Italics"/>
              </a:rPr>
              <a:t>Global Director, Marketing &amp; Innovation</a:t>
            </a:r>
          </a:p>
          <a:p>
            <a:pPr>
              <a:lnSpc>
                <a:spcPts val="4094"/>
              </a:lnSpc>
            </a:pPr>
            <a:r>
              <a:rPr lang="en-US" sz="2729">
                <a:solidFill>
                  <a:srgbClr val="2B2C30"/>
                </a:solidFill>
                <a:latin typeface="Public Sans Bold Italics"/>
              </a:rPr>
              <a:t>2012-2017</a:t>
            </a:r>
          </a:p>
          <a:p>
            <a:pPr>
              <a:lnSpc>
                <a:spcPts val="4094"/>
              </a:lnSpc>
            </a:pPr>
            <a:endParaRPr lang="en-US" sz="2729">
              <a:solidFill>
                <a:srgbClr val="2B2C30"/>
              </a:solidFill>
              <a:latin typeface="Public Sans Bold Italics"/>
            </a:endParaRPr>
          </a:p>
        </p:txBody>
      </p:sp>
      <p:sp>
        <p:nvSpPr>
          <p:cNvPr id="22" name="TextBox 22"/>
          <p:cNvSpPr txBox="1"/>
          <p:nvPr/>
        </p:nvSpPr>
        <p:spPr>
          <a:xfrm>
            <a:off x="2602270" y="6018244"/>
            <a:ext cx="6935640" cy="1010412"/>
          </a:xfrm>
          <a:prstGeom prst="rect">
            <a:avLst/>
          </a:prstGeom>
        </p:spPr>
        <p:txBody>
          <a:bodyPr lIns="0" tIns="0" rIns="0" bIns="0" rtlCol="0" anchor="t">
            <a:spAutoFit/>
          </a:bodyPr>
          <a:lstStyle/>
          <a:p>
            <a:pPr>
              <a:lnSpc>
                <a:spcPts val="4094"/>
              </a:lnSpc>
            </a:pPr>
            <a:r>
              <a:rPr lang="en-US" sz="2729">
                <a:solidFill>
                  <a:srgbClr val="2B2C30"/>
                </a:solidFill>
                <a:latin typeface="Public Sans Bold Italics"/>
              </a:rPr>
              <a:t>Vice President, Product Innovation</a:t>
            </a:r>
          </a:p>
          <a:p>
            <a:pPr>
              <a:lnSpc>
                <a:spcPts val="4094"/>
              </a:lnSpc>
            </a:pPr>
            <a:r>
              <a:rPr lang="en-US" sz="2729">
                <a:solidFill>
                  <a:srgbClr val="2B2C30"/>
                </a:solidFill>
                <a:latin typeface="Public Sans Bold Italics"/>
              </a:rPr>
              <a:t>2017-2021</a:t>
            </a:r>
          </a:p>
        </p:txBody>
      </p:sp>
      <p:sp>
        <p:nvSpPr>
          <p:cNvPr id="23" name="TextBox 23"/>
          <p:cNvSpPr txBox="1"/>
          <p:nvPr/>
        </p:nvSpPr>
        <p:spPr>
          <a:xfrm>
            <a:off x="2602270" y="8963727"/>
            <a:ext cx="7926948" cy="986155"/>
          </a:xfrm>
          <a:prstGeom prst="rect">
            <a:avLst/>
          </a:prstGeom>
        </p:spPr>
        <p:txBody>
          <a:bodyPr lIns="0" tIns="0" rIns="0" bIns="0" rtlCol="0" anchor="t">
            <a:spAutoFit/>
          </a:bodyPr>
          <a:lstStyle/>
          <a:p>
            <a:pPr>
              <a:lnSpc>
                <a:spcPts val="3919"/>
              </a:lnSpc>
            </a:pPr>
            <a:r>
              <a:rPr lang="en-US" sz="2799">
                <a:solidFill>
                  <a:srgbClr val="2B2C30"/>
                </a:solidFill>
                <a:latin typeface="Public Sans Bold"/>
              </a:rPr>
              <a:t>Global Director, Insights &amp; Strategy</a:t>
            </a:r>
          </a:p>
          <a:p>
            <a:pPr>
              <a:lnSpc>
                <a:spcPts val="3919"/>
              </a:lnSpc>
            </a:pPr>
            <a:r>
              <a:rPr lang="en-US" sz="2799">
                <a:solidFill>
                  <a:srgbClr val="2B2C30"/>
                </a:solidFill>
                <a:latin typeface="Public Sans Bold"/>
              </a:rPr>
              <a:t>2023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Freeform 3"/>
          <p:cNvSpPr/>
          <p:nvPr/>
        </p:nvSpPr>
        <p:spPr>
          <a:xfrm>
            <a:off x="4465469" y="-353384"/>
            <a:ext cx="18288000" cy="10640384"/>
          </a:xfrm>
          <a:custGeom>
            <a:avLst/>
            <a:gdLst/>
            <a:ahLst/>
            <a:cxnLst/>
            <a:rect l="l" t="t" r="r" b="b"/>
            <a:pathLst>
              <a:path w="18288000" h="10640384">
                <a:moveTo>
                  <a:pt x="0" y="0"/>
                </a:moveTo>
                <a:lnTo>
                  <a:pt x="18288000" y="0"/>
                </a:lnTo>
                <a:lnTo>
                  <a:pt x="18288000" y="10640384"/>
                </a:lnTo>
                <a:lnTo>
                  <a:pt x="0" y="10640384"/>
                </a:lnTo>
                <a:lnTo>
                  <a:pt x="0" y="0"/>
                </a:lnTo>
                <a:close/>
              </a:path>
            </a:pathLst>
          </a:custGeom>
          <a:blipFill>
            <a:blip r:embed="rId3">
              <a:alphaModFix amt="55000"/>
            </a:blip>
            <a:stretch>
              <a:fillRect t="-36093" b="-32772"/>
            </a:stretch>
          </a:blipFill>
        </p:spPr>
        <p:txBody>
          <a:bodyPr/>
          <a:lstStyle/>
          <a:p>
            <a:endParaRPr lang="en-US"/>
          </a:p>
        </p:txBody>
      </p:sp>
      <p:sp>
        <p:nvSpPr>
          <p:cNvPr id="4" name="TextBox 4"/>
          <p:cNvSpPr txBox="1"/>
          <p:nvPr/>
        </p:nvSpPr>
        <p:spPr>
          <a:xfrm>
            <a:off x="1006871" y="942975"/>
            <a:ext cx="16230600" cy="651099"/>
          </a:xfrm>
          <a:prstGeom prst="rect">
            <a:avLst/>
          </a:prstGeom>
        </p:spPr>
        <p:txBody>
          <a:bodyPr lIns="0" tIns="0" rIns="0" bIns="0" rtlCol="0" anchor="t">
            <a:spAutoFit/>
          </a:bodyPr>
          <a:lstStyle/>
          <a:p>
            <a:pPr>
              <a:lnSpc>
                <a:spcPts val="5200"/>
              </a:lnSpc>
              <a:spcBef>
                <a:spcPct val="0"/>
              </a:spcBef>
            </a:pPr>
            <a:r>
              <a:rPr lang="en-US" sz="3714" spc="843">
                <a:solidFill>
                  <a:srgbClr val="2B2C30"/>
                </a:solidFill>
                <a:latin typeface="Public Sans Bold"/>
              </a:rPr>
              <a:t>GENZERO STRATERGY</a:t>
            </a:r>
          </a:p>
        </p:txBody>
      </p:sp>
      <p:sp>
        <p:nvSpPr>
          <p:cNvPr id="5" name="AutoShape 5"/>
          <p:cNvSpPr/>
          <p:nvPr/>
        </p:nvSpPr>
        <p:spPr>
          <a:xfrm flipV="1">
            <a:off x="-7086597" y="1760761"/>
            <a:ext cx="16230594" cy="38509"/>
          </a:xfrm>
          <a:prstGeom prst="line">
            <a:avLst/>
          </a:prstGeom>
          <a:ln w="9525" cap="flat">
            <a:solidFill>
              <a:srgbClr val="2B2C30"/>
            </a:solidFill>
            <a:prstDash val="solid"/>
            <a:headEnd type="none" w="sm" len="sm"/>
            <a:tailEnd type="none" w="sm" len="sm"/>
          </a:ln>
        </p:spPr>
        <p:txBody>
          <a:bodyPr/>
          <a:lstStyle/>
          <a:p>
            <a:endParaRPr lang="en-US"/>
          </a:p>
        </p:txBody>
      </p:sp>
      <p:grpSp>
        <p:nvGrpSpPr>
          <p:cNvPr id="6" name="Group 6"/>
          <p:cNvGrpSpPr/>
          <p:nvPr/>
        </p:nvGrpSpPr>
        <p:grpSpPr>
          <a:xfrm>
            <a:off x="9722567" y="1028700"/>
            <a:ext cx="7773804" cy="5063759"/>
            <a:chOff x="0" y="0"/>
            <a:chExt cx="2364475" cy="1540189"/>
          </a:xfrm>
        </p:grpSpPr>
        <p:sp>
          <p:nvSpPr>
            <p:cNvPr id="7" name="Freeform 7"/>
            <p:cNvSpPr/>
            <p:nvPr/>
          </p:nvSpPr>
          <p:spPr>
            <a:xfrm>
              <a:off x="0" y="0"/>
              <a:ext cx="2364475" cy="1540190"/>
            </a:xfrm>
            <a:custGeom>
              <a:avLst/>
              <a:gdLst/>
              <a:ahLst/>
              <a:cxnLst/>
              <a:rect l="l" t="t" r="r" b="b"/>
              <a:pathLst>
                <a:path w="2364475" h="1540190">
                  <a:moveTo>
                    <a:pt x="0" y="0"/>
                  </a:moveTo>
                  <a:lnTo>
                    <a:pt x="2364475" y="0"/>
                  </a:lnTo>
                  <a:lnTo>
                    <a:pt x="2364475" y="1540190"/>
                  </a:lnTo>
                  <a:lnTo>
                    <a:pt x="0" y="1540190"/>
                  </a:lnTo>
                  <a:close/>
                </a:path>
              </a:pathLst>
            </a:custGeom>
            <a:solidFill>
              <a:srgbClr val="000000">
                <a:alpha val="0"/>
              </a:srgbClr>
            </a:solidFill>
            <a:ln w="9525" cap="sq">
              <a:solidFill>
                <a:srgbClr val="2B2C30"/>
              </a:solidFill>
              <a:prstDash val="solid"/>
              <a:miter/>
            </a:ln>
          </p:spPr>
          <p:txBody>
            <a:bodyPr/>
            <a:lstStyle/>
            <a:p>
              <a:endParaRPr lang="en-US"/>
            </a:p>
          </p:txBody>
        </p:sp>
        <p:sp>
          <p:nvSpPr>
            <p:cNvPr id="8" name="TextBox 8"/>
            <p:cNvSpPr txBox="1"/>
            <p:nvPr/>
          </p:nvSpPr>
          <p:spPr>
            <a:xfrm>
              <a:off x="0" y="-28575"/>
              <a:ext cx="2364475" cy="1568764"/>
            </a:xfrm>
            <a:prstGeom prst="rect">
              <a:avLst/>
            </a:prstGeom>
          </p:spPr>
          <p:txBody>
            <a:bodyPr lIns="68580" tIns="68580" rIns="68580" bIns="68580" rtlCol="0" anchor="ctr"/>
            <a:lstStyle/>
            <a:p>
              <a:pPr algn="ctr">
                <a:lnSpc>
                  <a:spcPts val="1889"/>
                </a:lnSpc>
              </a:pPr>
              <a:endParaRPr/>
            </a:p>
          </p:txBody>
        </p:sp>
      </p:grpSp>
      <p:grpSp>
        <p:nvGrpSpPr>
          <p:cNvPr id="9" name="Group 9"/>
          <p:cNvGrpSpPr/>
          <p:nvPr/>
        </p:nvGrpSpPr>
        <p:grpSpPr>
          <a:xfrm>
            <a:off x="10333265" y="1402038"/>
            <a:ext cx="6552408" cy="4317083"/>
            <a:chOff x="0" y="0"/>
            <a:chExt cx="8736544" cy="5756111"/>
          </a:xfrm>
        </p:grpSpPr>
        <p:pic>
          <p:nvPicPr>
            <p:cNvPr id="10" name="Picture 10"/>
            <p:cNvPicPr>
              <a:picLocks noChangeAspect="1"/>
            </p:cNvPicPr>
            <p:nvPr/>
          </p:nvPicPr>
          <p:blipFill>
            <a:blip r:embed="rId4"/>
            <a:srcRect t="17057" b="17057"/>
            <a:stretch>
              <a:fillRect/>
            </a:stretch>
          </p:blipFill>
          <p:spPr>
            <a:xfrm>
              <a:off x="0" y="0"/>
              <a:ext cx="8736544" cy="5756111"/>
            </a:xfrm>
            <a:prstGeom prst="rect">
              <a:avLst/>
            </a:prstGeom>
          </p:spPr>
        </p:pic>
      </p:grpSp>
      <p:sp>
        <p:nvSpPr>
          <p:cNvPr id="11" name="Freeform 11"/>
          <p:cNvSpPr/>
          <p:nvPr/>
        </p:nvSpPr>
        <p:spPr>
          <a:xfrm rot="-7821373">
            <a:off x="361554" y="4779126"/>
            <a:ext cx="5780551" cy="6185415"/>
          </a:xfrm>
          <a:custGeom>
            <a:avLst/>
            <a:gdLst/>
            <a:ahLst/>
            <a:cxnLst/>
            <a:rect l="l" t="t" r="r" b="b"/>
            <a:pathLst>
              <a:path w="5780551" h="6185415">
                <a:moveTo>
                  <a:pt x="0" y="0"/>
                </a:moveTo>
                <a:lnTo>
                  <a:pt x="5780551" y="0"/>
                </a:lnTo>
                <a:lnTo>
                  <a:pt x="5780551" y="6185415"/>
                </a:lnTo>
                <a:lnTo>
                  <a:pt x="0" y="6185415"/>
                </a:lnTo>
                <a:lnTo>
                  <a:pt x="0" y="0"/>
                </a:lnTo>
                <a:close/>
              </a:path>
            </a:pathLst>
          </a:custGeom>
          <a:blipFill>
            <a:blip r:embed="rId5">
              <a:alphaModFix amt="43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TextBox 12"/>
          <p:cNvSpPr txBox="1"/>
          <p:nvPr/>
        </p:nvSpPr>
        <p:spPr>
          <a:xfrm>
            <a:off x="1006871" y="2191696"/>
            <a:ext cx="7877184" cy="2598420"/>
          </a:xfrm>
          <a:prstGeom prst="rect">
            <a:avLst/>
          </a:prstGeom>
        </p:spPr>
        <p:txBody>
          <a:bodyPr lIns="0" tIns="0" rIns="0" bIns="0" rtlCol="0" anchor="t">
            <a:spAutoFit/>
          </a:bodyPr>
          <a:lstStyle/>
          <a:p>
            <a:pPr>
              <a:lnSpc>
                <a:spcPts val="4199"/>
              </a:lnSpc>
            </a:pPr>
            <a:r>
              <a:rPr lang="en-US" sz="2799">
                <a:solidFill>
                  <a:srgbClr val="2B2C30"/>
                </a:solidFill>
                <a:latin typeface="Public Sans"/>
              </a:rPr>
              <a:t>In a mission to help businesses make data-driven decisions, unlock valuable insights and use the power of AI and storytelling to position the brands for long term growth.</a:t>
            </a:r>
          </a:p>
          <a:p>
            <a:pPr>
              <a:lnSpc>
                <a:spcPts val="4199"/>
              </a:lnSpc>
            </a:pPr>
            <a:endParaRPr lang="en-US" sz="2799">
              <a:solidFill>
                <a:srgbClr val="2B2C30"/>
              </a:solidFill>
              <a:latin typeface="Public Sans"/>
            </a:endParaRPr>
          </a:p>
        </p:txBody>
      </p:sp>
      <p:sp>
        <p:nvSpPr>
          <p:cNvPr id="13" name="TextBox 13"/>
          <p:cNvSpPr txBox="1"/>
          <p:nvPr/>
        </p:nvSpPr>
        <p:spPr>
          <a:xfrm>
            <a:off x="981989" y="4544641"/>
            <a:ext cx="7926948" cy="471805"/>
          </a:xfrm>
          <a:prstGeom prst="rect">
            <a:avLst/>
          </a:prstGeom>
        </p:spPr>
        <p:txBody>
          <a:bodyPr lIns="0" tIns="0" rIns="0" bIns="0" rtlCol="0" anchor="t">
            <a:spAutoFit/>
          </a:bodyPr>
          <a:lstStyle/>
          <a:p>
            <a:pPr>
              <a:lnSpc>
                <a:spcPts val="3919"/>
              </a:lnSpc>
            </a:pPr>
            <a:r>
              <a:rPr lang="en-US" sz="2799">
                <a:solidFill>
                  <a:srgbClr val="2B2C30"/>
                </a:solidFill>
                <a:latin typeface="Playfair Display Bold"/>
              </a:rPr>
              <a:t>Founded 2022, Rochester</a:t>
            </a:r>
          </a:p>
        </p:txBody>
      </p:sp>
      <p:sp>
        <p:nvSpPr>
          <p:cNvPr id="14" name="TextBox 14"/>
          <p:cNvSpPr txBox="1"/>
          <p:nvPr/>
        </p:nvSpPr>
        <p:spPr>
          <a:xfrm>
            <a:off x="1006871" y="6135255"/>
            <a:ext cx="4966518" cy="3387433"/>
          </a:xfrm>
          <a:prstGeom prst="rect">
            <a:avLst/>
          </a:prstGeom>
        </p:spPr>
        <p:txBody>
          <a:bodyPr lIns="0" tIns="0" rIns="0" bIns="0" rtlCol="0" anchor="t">
            <a:spAutoFit/>
          </a:bodyPr>
          <a:lstStyle/>
          <a:p>
            <a:pPr>
              <a:lnSpc>
                <a:spcPts val="3886"/>
              </a:lnSpc>
            </a:pPr>
            <a:r>
              <a:rPr lang="en-US" sz="2591">
                <a:solidFill>
                  <a:srgbClr val="000000"/>
                </a:solidFill>
                <a:latin typeface="Public Sans"/>
              </a:rPr>
              <a:t>Marketing strategy, business development, qualitative and quantitative methodologies, predictive analytics, innovation and brand/portfolio management.</a:t>
            </a:r>
          </a:p>
          <a:p>
            <a:pPr>
              <a:lnSpc>
                <a:spcPts val="3886"/>
              </a:lnSpc>
            </a:pPr>
            <a:endParaRPr lang="en-US" sz="2591">
              <a:solidFill>
                <a:srgbClr val="000000"/>
              </a:solidFill>
              <a:latin typeface="Public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AutoShape 3"/>
          <p:cNvSpPr/>
          <p:nvPr/>
        </p:nvSpPr>
        <p:spPr>
          <a:xfrm flipV="1">
            <a:off x="1028695" y="1760761"/>
            <a:ext cx="10374573" cy="38509"/>
          </a:xfrm>
          <a:prstGeom prst="line">
            <a:avLst/>
          </a:prstGeom>
          <a:ln w="9525" cap="flat">
            <a:solidFill>
              <a:srgbClr val="2B2C30"/>
            </a:solidFill>
            <a:prstDash val="solid"/>
            <a:headEnd type="none" w="sm" len="sm"/>
            <a:tailEnd type="none" w="sm" len="sm"/>
          </a:ln>
        </p:spPr>
        <p:txBody>
          <a:bodyPr/>
          <a:lstStyle/>
          <a:p>
            <a:endParaRPr lang="en-US"/>
          </a:p>
        </p:txBody>
      </p:sp>
      <p:sp>
        <p:nvSpPr>
          <p:cNvPr id="4" name="Freeform 4"/>
          <p:cNvSpPr/>
          <p:nvPr/>
        </p:nvSpPr>
        <p:spPr>
          <a:xfrm>
            <a:off x="12015430" y="445789"/>
            <a:ext cx="4789632" cy="2629944"/>
          </a:xfrm>
          <a:custGeom>
            <a:avLst/>
            <a:gdLst/>
            <a:ahLst/>
            <a:cxnLst/>
            <a:rect l="l" t="t" r="r" b="b"/>
            <a:pathLst>
              <a:path w="4789632" h="2629944">
                <a:moveTo>
                  <a:pt x="0" y="0"/>
                </a:moveTo>
                <a:lnTo>
                  <a:pt x="4789632" y="0"/>
                </a:lnTo>
                <a:lnTo>
                  <a:pt x="4789632" y="2629944"/>
                </a:lnTo>
                <a:lnTo>
                  <a:pt x="0" y="26299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4902002" y="6990714"/>
            <a:ext cx="3385998" cy="2619916"/>
          </a:xfrm>
          <a:custGeom>
            <a:avLst/>
            <a:gdLst/>
            <a:ahLst/>
            <a:cxnLst/>
            <a:rect l="l" t="t" r="r" b="b"/>
            <a:pathLst>
              <a:path w="3385998" h="2619916">
                <a:moveTo>
                  <a:pt x="0" y="0"/>
                </a:moveTo>
                <a:lnTo>
                  <a:pt x="3385998" y="0"/>
                </a:lnTo>
                <a:lnTo>
                  <a:pt x="3385998" y="2619916"/>
                </a:lnTo>
                <a:lnTo>
                  <a:pt x="0" y="2619916"/>
                </a:lnTo>
                <a:lnTo>
                  <a:pt x="0" y="0"/>
                </a:lnTo>
                <a:close/>
              </a:path>
            </a:pathLst>
          </a:custGeom>
          <a:blipFill>
            <a:blip r:embed="rId5"/>
            <a:stretch>
              <a:fillRect/>
            </a:stretch>
          </a:blipFill>
        </p:spPr>
        <p:txBody>
          <a:bodyPr/>
          <a:lstStyle/>
          <a:p>
            <a:endParaRPr lang="en-US"/>
          </a:p>
        </p:txBody>
      </p:sp>
      <p:sp>
        <p:nvSpPr>
          <p:cNvPr id="6" name="Freeform 6"/>
          <p:cNvSpPr/>
          <p:nvPr/>
        </p:nvSpPr>
        <p:spPr>
          <a:xfrm>
            <a:off x="12470530" y="5143500"/>
            <a:ext cx="2431473" cy="4114800"/>
          </a:xfrm>
          <a:custGeom>
            <a:avLst/>
            <a:gdLst/>
            <a:ahLst/>
            <a:cxnLst/>
            <a:rect l="l" t="t" r="r" b="b"/>
            <a:pathLst>
              <a:path w="2431473" h="4114800">
                <a:moveTo>
                  <a:pt x="0" y="0"/>
                </a:moveTo>
                <a:lnTo>
                  <a:pt x="2431472" y="0"/>
                </a:lnTo>
                <a:lnTo>
                  <a:pt x="243147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TextBox 7"/>
          <p:cNvSpPr txBox="1"/>
          <p:nvPr/>
        </p:nvSpPr>
        <p:spPr>
          <a:xfrm>
            <a:off x="1006871" y="942975"/>
            <a:ext cx="16230600" cy="651099"/>
          </a:xfrm>
          <a:prstGeom prst="rect">
            <a:avLst/>
          </a:prstGeom>
        </p:spPr>
        <p:txBody>
          <a:bodyPr lIns="0" tIns="0" rIns="0" bIns="0" rtlCol="0" anchor="t">
            <a:spAutoFit/>
          </a:bodyPr>
          <a:lstStyle/>
          <a:p>
            <a:pPr>
              <a:lnSpc>
                <a:spcPts val="5200"/>
              </a:lnSpc>
              <a:spcBef>
                <a:spcPct val="0"/>
              </a:spcBef>
            </a:pPr>
            <a:r>
              <a:rPr lang="en-US" sz="3714" spc="843">
                <a:solidFill>
                  <a:srgbClr val="2B2C30"/>
                </a:solidFill>
                <a:latin typeface="Public Sans Bold"/>
              </a:rPr>
              <a:t>DELIVERABLES</a:t>
            </a:r>
          </a:p>
        </p:txBody>
      </p:sp>
      <p:sp>
        <p:nvSpPr>
          <p:cNvPr id="8" name="TextBox 8"/>
          <p:cNvSpPr txBox="1"/>
          <p:nvPr/>
        </p:nvSpPr>
        <p:spPr>
          <a:xfrm>
            <a:off x="1006871" y="1909928"/>
            <a:ext cx="7877184" cy="7838948"/>
          </a:xfrm>
          <a:prstGeom prst="rect">
            <a:avLst/>
          </a:prstGeom>
        </p:spPr>
        <p:txBody>
          <a:bodyPr lIns="0" tIns="0" rIns="0" bIns="0" rtlCol="0" anchor="t">
            <a:spAutoFit/>
          </a:bodyPr>
          <a:lstStyle/>
          <a:p>
            <a:pPr marL="604519" lvl="1" indent="-302260">
              <a:lnSpc>
                <a:spcPts val="5235"/>
              </a:lnSpc>
              <a:buFont typeface="Arial"/>
              <a:buChar char="•"/>
            </a:pPr>
            <a:r>
              <a:rPr lang="en-US" sz="2799">
                <a:solidFill>
                  <a:srgbClr val="2B2C30"/>
                </a:solidFill>
                <a:latin typeface="Public Sans"/>
              </a:rPr>
              <a:t>Women Owned Business Certification Overview for GenZero Strategy</a:t>
            </a:r>
          </a:p>
          <a:p>
            <a:pPr marL="604519" lvl="1" indent="-302260">
              <a:lnSpc>
                <a:spcPts val="5235"/>
              </a:lnSpc>
              <a:buFont typeface="Arial"/>
              <a:buChar char="•"/>
            </a:pPr>
            <a:r>
              <a:rPr lang="en-US" sz="2799">
                <a:solidFill>
                  <a:srgbClr val="2B2C30"/>
                </a:solidFill>
                <a:latin typeface="Public Sans"/>
              </a:rPr>
              <a:t>Service/Bundle Packages</a:t>
            </a:r>
          </a:p>
          <a:p>
            <a:pPr marL="604519" lvl="1" indent="-302260">
              <a:lnSpc>
                <a:spcPts val="5235"/>
              </a:lnSpc>
              <a:buFont typeface="Arial"/>
              <a:buChar char="•"/>
            </a:pPr>
            <a:r>
              <a:rPr lang="en-US" sz="2799">
                <a:solidFill>
                  <a:srgbClr val="2B2C30"/>
                </a:solidFill>
                <a:latin typeface="Public Sans"/>
              </a:rPr>
              <a:t>Recommendation for integrating an Online Tracking Tools</a:t>
            </a:r>
          </a:p>
          <a:p>
            <a:pPr marL="604519" lvl="1" indent="-302260">
              <a:lnSpc>
                <a:spcPts val="5235"/>
              </a:lnSpc>
              <a:buFont typeface="Arial"/>
              <a:buChar char="•"/>
            </a:pPr>
            <a:r>
              <a:rPr lang="en-US" sz="2799">
                <a:solidFill>
                  <a:srgbClr val="2B2C30"/>
                </a:solidFill>
                <a:latin typeface="Public Sans"/>
              </a:rPr>
              <a:t>Market Research</a:t>
            </a:r>
          </a:p>
          <a:p>
            <a:pPr marL="604519" lvl="1" indent="-302260">
              <a:lnSpc>
                <a:spcPts val="5235"/>
              </a:lnSpc>
              <a:buFont typeface="Arial"/>
              <a:buChar char="•"/>
            </a:pPr>
            <a:r>
              <a:rPr lang="en-US" sz="2799">
                <a:solidFill>
                  <a:srgbClr val="2B2C30"/>
                </a:solidFill>
                <a:latin typeface="Public Sans"/>
              </a:rPr>
              <a:t>Social Media Marketing Recommendations</a:t>
            </a:r>
          </a:p>
          <a:p>
            <a:pPr marL="604519" lvl="1" indent="-302260">
              <a:lnSpc>
                <a:spcPts val="5235"/>
              </a:lnSpc>
              <a:buFont typeface="Arial"/>
              <a:buChar char="•"/>
            </a:pPr>
            <a:r>
              <a:rPr lang="en-US" sz="2799">
                <a:solidFill>
                  <a:srgbClr val="2B2C30"/>
                </a:solidFill>
                <a:latin typeface="Public Sans"/>
              </a:rPr>
              <a:t>Recommendation of Website with personalized components</a:t>
            </a:r>
          </a:p>
          <a:p>
            <a:pPr marL="604519" lvl="1" indent="-302260">
              <a:lnSpc>
                <a:spcPts val="5235"/>
              </a:lnSpc>
              <a:buFont typeface="Arial"/>
              <a:buChar char="•"/>
            </a:pPr>
            <a:r>
              <a:rPr lang="en-US" sz="2799">
                <a:solidFill>
                  <a:srgbClr val="2B2C30"/>
                </a:solidFill>
                <a:latin typeface="Public Sans"/>
              </a:rPr>
              <a:t>Recommendation of a CRM</a:t>
            </a:r>
          </a:p>
          <a:p>
            <a:pPr marL="604519" lvl="1" indent="-302260">
              <a:lnSpc>
                <a:spcPts val="5235"/>
              </a:lnSpc>
              <a:buFont typeface="Arial"/>
              <a:buChar char="•"/>
            </a:pPr>
            <a:r>
              <a:rPr lang="en-US" sz="2799">
                <a:solidFill>
                  <a:srgbClr val="2B2C30"/>
                </a:solidFill>
                <a:latin typeface="Public Sans"/>
              </a:rPr>
              <a:t>Business Development</a:t>
            </a:r>
          </a:p>
          <a:p>
            <a:pPr>
              <a:lnSpc>
                <a:spcPts val="5235"/>
              </a:lnSpc>
            </a:pPr>
            <a:endParaRPr lang="en-US" sz="2799">
              <a:solidFill>
                <a:srgbClr val="2B2C30"/>
              </a:solidFill>
              <a:latin typeface="Public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AutoShape 3"/>
          <p:cNvSpPr/>
          <p:nvPr/>
        </p:nvSpPr>
        <p:spPr>
          <a:xfrm flipV="1">
            <a:off x="1028711" y="3459215"/>
            <a:ext cx="16230594" cy="38509"/>
          </a:xfrm>
          <a:prstGeom prst="line">
            <a:avLst/>
          </a:prstGeom>
          <a:ln w="9525" cap="flat">
            <a:solidFill>
              <a:srgbClr val="2B2C30"/>
            </a:solidFill>
            <a:prstDash val="solid"/>
            <a:headEnd type="none" w="sm" len="sm"/>
            <a:tailEnd type="none" w="sm" len="sm"/>
          </a:ln>
        </p:spPr>
        <p:txBody>
          <a:bodyPr/>
          <a:lstStyle/>
          <a:p>
            <a:endParaRPr lang="en-US"/>
          </a:p>
        </p:txBody>
      </p:sp>
      <p:sp>
        <p:nvSpPr>
          <p:cNvPr id="4" name="Freeform 4"/>
          <p:cNvSpPr/>
          <p:nvPr/>
        </p:nvSpPr>
        <p:spPr>
          <a:xfrm>
            <a:off x="2937258" y="341503"/>
            <a:ext cx="12413484" cy="2840229"/>
          </a:xfrm>
          <a:custGeom>
            <a:avLst/>
            <a:gdLst/>
            <a:ahLst/>
            <a:cxnLst/>
            <a:rect l="l" t="t" r="r" b="b"/>
            <a:pathLst>
              <a:path w="12413484" h="2840229">
                <a:moveTo>
                  <a:pt x="0" y="0"/>
                </a:moveTo>
                <a:lnTo>
                  <a:pt x="12413484" y="0"/>
                </a:lnTo>
                <a:lnTo>
                  <a:pt x="12413484" y="2840229"/>
                </a:lnTo>
                <a:lnTo>
                  <a:pt x="0" y="2840229"/>
                </a:lnTo>
                <a:lnTo>
                  <a:pt x="0" y="0"/>
                </a:lnTo>
                <a:close/>
              </a:path>
            </a:pathLst>
          </a:custGeom>
          <a:blipFill>
            <a:blip r:embed="rId3"/>
            <a:stretch>
              <a:fillRect t="-13906" b="-13211"/>
            </a:stretch>
          </a:blipFill>
        </p:spPr>
        <p:txBody>
          <a:bodyPr/>
          <a:lstStyle/>
          <a:p>
            <a:endParaRPr lang="en-US"/>
          </a:p>
        </p:txBody>
      </p:sp>
      <p:sp>
        <p:nvSpPr>
          <p:cNvPr id="5" name="Freeform 5"/>
          <p:cNvSpPr/>
          <p:nvPr/>
        </p:nvSpPr>
        <p:spPr>
          <a:xfrm>
            <a:off x="10894021" y="3778711"/>
            <a:ext cx="5110722" cy="5149440"/>
          </a:xfrm>
          <a:custGeom>
            <a:avLst/>
            <a:gdLst/>
            <a:ahLst/>
            <a:cxnLst/>
            <a:rect l="l" t="t" r="r" b="b"/>
            <a:pathLst>
              <a:path w="5110722" h="5149440">
                <a:moveTo>
                  <a:pt x="0" y="0"/>
                </a:moveTo>
                <a:lnTo>
                  <a:pt x="5110722" y="0"/>
                </a:lnTo>
                <a:lnTo>
                  <a:pt x="5110722" y="5149440"/>
                </a:lnTo>
                <a:lnTo>
                  <a:pt x="0" y="5149440"/>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1783731" y="3688524"/>
            <a:ext cx="7877184" cy="5569776"/>
          </a:xfrm>
          <a:prstGeom prst="rect">
            <a:avLst/>
          </a:prstGeom>
        </p:spPr>
        <p:txBody>
          <a:bodyPr lIns="0" tIns="0" rIns="0" bIns="0" rtlCol="0" anchor="t">
            <a:spAutoFit/>
          </a:bodyPr>
          <a:lstStyle/>
          <a:p>
            <a:pPr>
              <a:lnSpc>
                <a:spcPts val="6170"/>
              </a:lnSpc>
            </a:pPr>
            <a:r>
              <a:rPr lang="en-US" sz="3299">
                <a:solidFill>
                  <a:srgbClr val="2B2C30"/>
                </a:solidFill>
                <a:latin typeface="Playfair Display Bold"/>
              </a:rPr>
              <a:t>Benefits of getting certified </a:t>
            </a:r>
          </a:p>
          <a:p>
            <a:pPr marL="647698" lvl="1" indent="-323849">
              <a:lnSpc>
                <a:spcPts val="5609"/>
              </a:lnSpc>
              <a:buFont typeface="Arial"/>
              <a:buChar char="•"/>
            </a:pPr>
            <a:r>
              <a:rPr lang="en-US" sz="2999">
                <a:solidFill>
                  <a:srgbClr val="2B2C30"/>
                </a:solidFill>
                <a:latin typeface="Public Sans"/>
              </a:rPr>
              <a:t>Access to Opportunities</a:t>
            </a:r>
          </a:p>
          <a:p>
            <a:pPr marL="647698" lvl="1" indent="-323849">
              <a:lnSpc>
                <a:spcPts val="5609"/>
              </a:lnSpc>
              <a:buFont typeface="Arial"/>
              <a:buChar char="•"/>
            </a:pPr>
            <a:r>
              <a:rPr lang="en-US" sz="2999">
                <a:solidFill>
                  <a:srgbClr val="2B2C30"/>
                </a:solidFill>
                <a:latin typeface="Public Sans"/>
              </a:rPr>
              <a:t>Networking and Support</a:t>
            </a:r>
          </a:p>
          <a:p>
            <a:pPr marL="647698" lvl="1" indent="-323849">
              <a:lnSpc>
                <a:spcPts val="5609"/>
              </a:lnSpc>
              <a:buFont typeface="Arial"/>
              <a:buChar char="•"/>
            </a:pPr>
            <a:r>
              <a:rPr lang="en-US" sz="2999">
                <a:solidFill>
                  <a:srgbClr val="2B2C30"/>
                </a:solidFill>
                <a:latin typeface="Public Sans"/>
              </a:rPr>
              <a:t>Competitive Advantage</a:t>
            </a:r>
          </a:p>
          <a:p>
            <a:pPr marL="647698" lvl="1" indent="-323849">
              <a:lnSpc>
                <a:spcPts val="5609"/>
              </a:lnSpc>
              <a:buFont typeface="Arial"/>
              <a:buChar char="•"/>
            </a:pPr>
            <a:r>
              <a:rPr lang="en-US" sz="2999">
                <a:solidFill>
                  <a:srgbClr val="2B2C30"/>
                </a:solidFill>
                <a:latin typeface="Public Sans"/>
              </a:rPr>
              <a:t>Financial Incentives</a:t>
            </a:r>
          </a:p>
          <a:p>
            <a:pPr marL="647698" lvl="1" indent="-323849">
              <a:lnSpc>
                <a:spcPts val="5609"/>
              </a:lnSpc>
              <a:buFont typeface="Arial"/>
              <a:buChar char="•"/>
            </a:pPr>
            <a:r>
              <a:rPr lang="en-US" sz="2999">
                <a:solidFill>
                  <a:srgbClr val="2B2C30"/>
                </a:solidFill>
                <a:latin typeface="Public Sans"/>
              </a:rPr>
              <a:t>Community Engagement</a:t>
            </a:r>
          </a:p>
          <a:p>
            <a:pPr>
              <a:lnSpc>
                <a:spcPts val="5235"/>
              </a:lnSpc>
            </a:pPr>
            <a:endParaRPr lang="en-US" sz="2999">
              <a:solidFill>
                <a:srgbClr val="2B2C30"/>
              </a:solidFill>
              <a:latin typeface="Public Sans"/>
            </a:endParaRPr>
          </a:p>
          <a:p>
            <a:pPr>
              <a:lnSpc>
                <a:spcPts val="5235"/>
              </a:lnSpc>
            </a:pPr>
            <a:endParaRPr lang="en-US" sz="2999">
              <a:solidFill>
                <a:srgbClr val="2B2C30"/>
              </a:solidFill>
              <a:latin typeface="Public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TextBox 3"/>
          <p:cNvSpPr txBox="1"/>
          <p:nvPr/>
        </p:nvSpPr>
        <p:spPr>
          <a:xfrm>
            <a:off x="997913" y="810847"/>
            <a:ext cx="16230600" cy="1310821"/>
          </a:xfrm>
          <a:prstGeom prst="rect">
            <a:avLst/>
          </a:prstGeom>
        </p:spPr>
        <p:txBody>
          <a:bodyPr lIns="0" tIns="0" rIns="0" bIns="0" rtlCol="0" anchor="t">
            <a:spAutoFit/>
          </a:bodyPr>
          <a:lstStyle/>
          <a:p>
            <a:pPr>
              <a:lnSpc>
                <a:spcPts val="5200"/>
              </a:lnSpc>
            </a:pPr>
            <a:r>
              <a:rPr lang="en-US" sz="3714" spc="843">
                <a:solidFill>
                  <a:srgbClr val="2B2C30"/>
                </a:solidFill>
                <a:latin typeface="Public Sans Bold"/>
              </a:rPr>
              <a:t>SERVICE BUNDLE/PACKAGES</a:t>
            </a:r>
          </a:p>
          <a:p>
            <a:pPr>
              <a:lnSpc>
                <a:spcPts val="5200"/>
              </a:lnSpc>
              <a:spcBef>
                <a:spcPct val="0"/>
              </a:spcBef>
            </a:pPr>
            <a:endParaRPr lang="en-US" sz="3714" spc="843">
              <a:solidFill>
                <a:srgbClr val="2B2C30"/>
              </a:solidFill>
              <a:latin typeface="Public Sans Bold"/>
            </a:endParaRPr>
          </a:p>
        </p:txBody>
      </p:sp>
      <p:sp>
        <p:nvSpPr>
          <p:cNvPr id="4" name="AutoShape 4"/>
          <p:cNvSpPr/>
          <p:nvPr/>
        </p:nvSpPr>
        <p:spPr>
          <a:xfrm flipV="1">
            <a:off x="997908" y="1792827"/>
            <a:ext cx="16230594" cy="38509"/>
          </a:xfrm>
          <a:prstGeom prst="line">
            <a:avLst/>
          </a:prstGeom>
          <a:ln w="9525" cap="flat">
            <a:solidFill>
              <a:srgbClr val="2B2C30"/>
            </a:solidFill>
            <a:prstDash val="solid"/>
            <a:headEnd type="none" w="sm" len="sm"/>
            <a:tailEnd type="none" w="sm" len="sm"/>
          </a:ln>
        </p:spPr>
        <p:txBody>
          <a:bodyPr/>
          <a:lstStyle/>
          <a:p>
            <a:endParaRPr lang="en-US"/>
          </a:p>
        </p:txBody>
      </p:sp>
      <p:sp>
        <p:nvSpPr>
          <p:cNvPr id="5" name="Freeform 5"/>
          <p:cNvSpPr/>
          <p:nvPr/>
        </p:nvSpPr>
        <p:spPr>
          <a:xfrm>
            <a:off x="12236879" y="6172200"/>
            <a:ext cx="6505359" cy="4114800"/>
          </a:xfrm>
          <a:custGeom>
            <a:avLst/>
            <a:gdLst/>
            <a:ahLst/>
            <a:cxnLst/>
            <a:rect l="l" t="t" r="r" b="b"/>
            <a:pathLst>
              <a:path w="6505359" h="4114800">
                <a:moveTo>
                  <a:pt x="0" y="0"/>
                </a:moveTo>
                <a:lnTo>
                  <a:pt x="6505359" y="0"/>
                </a:lnTo>
                <a:lnTo>
                  <a:pt x="650535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TextBox 6"/>
          <p:cNvSpPr txBox="1"/>
          <p:nvPr/>
        </p:nvSpPr>
        <p:spPr>
          <a:xfrm>
            <a:off x="730730" y="4455095"/>
            <a:ext cx="8129350" cy="4496359"/>
          </a:xfrm>
          <a:prstGeom prst="rect">
            <a:avLst/>
          </a:prstGeom>
        </p:spPr>
        <p:txBody>
          <a:bodyPr lIns="0" tIns="0" rIns="0" bIns="0" rtlCol="0" anchor="t">
            <a:spAutoFit/>
          </a:bodyPr>
          <a:lstStyle/>
          <a:p>
            <a:pPr marL="644531" lvl="1" indent="-322266">
              <a:lnSpc>
                <a:spcPts val="4477"/>
              </a:lnSpc>
              <a:buFont typeface="Arial"/>
              <a:buChar char="•"/>
            </a:pPr>
            <a:r>
              <a:rPr lang="en-US" sz="2985">
                <a:solidFill>
                  <a:srgbClr val="2B2C30"/>
                </a:solidFill>
                <a:latin typeface="Public Sans"/>
              </a:rPr>
              <a:t>Startup Launch Packages</a:t>
            </a:r>
          </a:p>
          <a:p>
            <a:pPr marL="644531" lvl="1" indent="-322266">
              <a:lnSpc>
                <a:spcPts val="4477"/>
              </a:lnSpc>
              <a:buFont typeface="Arial"/>
              <a:buChar char="•"/>
            </a:pPr>
            <a:r>
              <a:rPr lang="en-US" sz="2985">
                <a:solidFill>
                  <a:srgbClr val="2B2C30"/>
                </a:solidFill>
                <a:latin typeface="Public Sans"/>
              </a:rPr>
              <a:t>Digital Transformation Package</a:t>
            </a:r>
          </a:p>
          <a:p>
            <a:pPr marL="644531" lvl="1" indent="-322266">
              <a:lnSpc>
                <a:spcPts val="4477"/>
              </a:lnSpc>
              <a:buFont typeface="Arial"/>
              <a:buChar char="•"/>
            </a:pPr>
            <a:r>
              <a:rPr lang="en-US" sz="2985">
                <a:solidFill>
                  <a:srgbClr val="2B2C30"/>
                </a:solidFill>
                <a:latin typeface="Public Sans"/>
              </a:rPr>
              <a:t>Operational Efficiency Package</a:t>
            </a:r>
          </a:p>
          <a:p>
            <a:pPr marL="644531" lvl="1" indent="-322266">
              <a:lnSpc>
                <a:spcPts val="4477"/>
              </a:lnSpc>
              <a:buFont typeface="Arial"/>
              <a:buChar char="•"/>
            </a:pPr>
            <a:r>
              <a:rPr lang="en-US" sz="2985">
                <a:solidFill>
                  <a:srgbClr val="2B2C30"/>
                </a:solidFill>
                <a:latin typeface="Public Sans"/>
              </a:rPr>
              <a:t>Growth and Expansion Package</a:t>
            </a:r>
          </a:p>
          <a:p>
            <a:pPr marL="644531" lvl="1" indent="-322266">
              <a:lnSpc>
                <a:spcPts val="4477"/>
              </a:lnSpc>
              <a:buFont typeface="Arial"/>
              <a:buChar char="•"/>
            </a:pPr>
            <a:r>
              <a:rPr lang="en-US" sz="2985">
                <a:solidFill>
                  <a:srgbClr val="2B2C30"/>
                </a:solidFill>
                <a:latin typeface="Public Sans"/>
              </a:rPr>
              <a:t>Sustainability and Compliance Package</a:t>
            </a:r>
          </a:p>
          <a:p>
            <a:pPr marL="647700" lvl="1" indent="-323850">
              <a:lnSpc>
                <a:spcPts val="4500"/>
              </a:lnSpc>
              <a:buFont typeface="Arial"/>
              <a:buChar char="•"/>
            </a:pPr>
            <a:r>
              <a:rPr lang="en-US" sz="3000">
                <a:solidFill>
                  <a:srgbClr val="2B2C30"/>
                </a:solidFill>
                <a:latin typeface="Public Sans"/>
              </a:rPr>
              <a:t>Leadership and Talent Development Package</a:t>
            </a:r>
          </a:p>
          <a:p>
            <a:pPr>
              <a:lnSpc>
                <a:spcPts val="4477"/>
              </a:lnSpc>
            </a:pPr>
            <a:endParaRPr lang="en-US" sz="3000">
              <a:solidFill>
                <a:srgbClr val="2B2C30"/>
              </a:solidFill>
              <a:latin typeface="Public Sans"/>
            </a:endParaRPr>
          </a:p>
        </p:txBody>
      </p:sp>
      <p:sp>
        <p:nvSpPr>
          <p:cNvPr id="7" name="TextBox 7"/>
          <p:cNvSpPr txBox="1"/>
          <p:nvPr/>
        </p:nvSpPr>
        <p:spPr>
          <a:xfrm>
            <a:off x="730730" y="2192590"/>
            <a:ext cx="16826540" cy="1957705"/>
          </a:xfrm>
          <a:prstGeom prst="rect">
            <a:avLst/>
          </a:prstGeom>
        </p:spPr>
        <p:txBody>
          <a:bodyPr lIns="0" tIns="0" rIns="0" bIns="0" rtlCol="0" anchor="t">
            <a:spAutoFit/>
          </a:bodyPr>
          <a:lstStyle/>
          <a:p>
            <a:pPr algn="ctr">
              <a:lnSpc>
                <a:spcPts val="3920"/>
              </a:lnSpc>
            </a:pPr>
            <a:r>
              <a:rPr lang="en-US" sz="2800">
                <a:solidFill>
                  <a:srgbClr val="2B2C30"/>
                </a:solidFill>
                <a:latin typeface="Playfair Display Bold"/>
              </a:rPr>
              <a:t>Creating service packages can be an effective way for a consulting firm to market its offerings by bundling together related services that address common client needs or goals. This approach not only simplifies the buying process for clients but also allows the firm to demonstrate comprehensive solutions to complex challenges.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txBody>
          <a:bodyPr/>
          <a:lstStyle/>
          <a:p>
            <a:endParaRPr lang="en-US" dirty="0"/>
          </a:p>
        </p:txBody>
      </p:sp>
      <p:sp>
        <p:nvSpPr>
          <p:cNvPr id="3" name="TextBox 3"/>
          <p:cNvSpPr txBox="1"/>
          <p:nvPr/>
        </p:nvSpPr>
        <p:spPr>
          <a:xfrm>
            <a:off x="1006871" y="942975"/>
            <a:ext cx="16230600" cy="1310821"/>
          </a:xfrm>
          <a:prstGeom prst="rect">
            <a:avLst/>
          </a:prstGeom>
        </p:spPr>
        <p:txBody>
          <a:bodyPr lIns="0" tIns="0" rIns="0" bIns="0" rtlCol="0" anchor="t">
            <a:spAutoFit/>
          </a:bodyPr>
          <a:lstStyle/>
          <a:p>
            <a:pPr>
              <a:lnSpc>
                <a:spcPts val="5200"/>
              </a:lnSpc>
            </a:pPr>
            <a:r>
              <a:rPr lang="en-US" sz="3714" spc="843" dirty="0">
                <a:solidFill>
                  <a:srgbClr val="2B2C30"/>
                </a:solidFill>
                <a:latin typeface="Public Sans Bold"/>
              </a:rPr>
              <a:t>WHY DO WE NEED AN ONLINE TRACKING TOOL?</a:t>
            </a:r>
          </a:p>
          <a:p>
            <a:pPr>
              <a:lnSpc>
                <a:spcPts val="5200"/>
              </a:lnSpc>
              <a:spcBef>
                <a:spcPct val="0"/>
              </a:spcBef>
            </a:pPr>
            <a:endParaRPr lang="en-US" sz="3714" spc="843" dirty="0">
              <a:solidFill>
                <a:srgbClr val="2B2C30"/>
              </a:solidFill>
              <a:latin typeface="Public Sans Bold"/>
            </a:endParaRPr>
          </a:p>
        </p:txBody>
      </p:sp>
      <p:sp>
        <p:nvSpPr>
          <p:cNvPr id="4" name="AutoShape 4"/>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US"/>
          </a:p>
        </p:txBody>
      </p:sp>
      <p:sp>
        <p:nvSpPr>
          <p:cNvPr id="5" name="Freeform 5"/>
          <p:cNvSpPr/>
          <p:nvPr/>
        </p:nvSpPr>
        <p:spPr>
          <a:xfrm>
            <a:off x="2438400" y="5283103"/>
            <a:ext cx="13145803" cy="1362713"/>
          </a:xfrm>
          <a:custGeom>
            <a:avLst/>
            <a:gdLst/>
            <a:ahLst/>
            <a:cxnLst/>
            <a:rect l="l" t="t" r="r" b="b"/>
            <a:pathLst>
              <a:path w="13145803" h="1362713">
                <a:moveTo>
                  <a:pt x="0" y="0"/>
                </a:moveTo>
                <a:lnTo>
                  <a:pt x="13145803" y="0"/>
                </a:lnTo>
                <a:lnTo>
                  <a:pt x="13145803" y="1362713"/>
                </a:lnTo>
                <a:lnTo>
                  <a:pt x="0" y="1362713"/>
                </a:lnTo>
                <a:lnTo>
                  <a:pt x="0" y="0"/>
                </a:lnTo>
                <a:close/>
              </a:path>
            </a:pathLst>
          </a:custGeom>
          <a:blipFill>
            <a:blip r:embed="rId4"/>
            <a:stretch>
              <a:fillRect t="-27385" b="-15790"/>
            </a:stretch>
          </a:blipFill>
        </p:spPr>
        <p:txBody>
          <a:bodyPr/>
          <a:lstStyle/>
          <a:p>
            <a:endParaRPr lang="en-US"/>
          </a:p>
        </p:txBody>
      </p:sp>
      <p:sp>
        <p:nvSpPr>
          <p:cNvPr id="7" name="TextBox 7"/>
          <p:cNvSpPr txBox="1"/>
          <p:nvPr/>
        </p:nvSpPr>
        <p:spPr>
          <a:xfrm>
            <a:off x="5983130" y="2354389"/>
            <a:ext cx="7877184" cy="2640916"/>
          </a:xfrm>
          <a:prstGeom prst="rect">
            <a:avLst/>
          </a:prstGeom>
        </p:spPr>
        <p:txBody>
          <a:bodyPr lIns="0" tIns="0" rIns="0" bIns="0" rtlCol="0" anchor="t">
            <a:spAutoFit/>
          </a:bodyPr>
          <a:lstStyle/>
          <a:p>
            <a:pPr marL="604519" lvl="1" indent="-302260">
              <a:lnSpc>
                <a:spcPts val="4199"/>
              </a:lnSpc>
              <a:buFont typeface="Arial"/>
              <a:buChar char="•"/>
            </a:pPr>
            <a:r>
              <a:rPr lang="en-US" sz="2799" dirty="0">
                <a:solidFill>
                  <a:srgbClr val="2B2C30"/>
                </a:solidFill>
                <a:latin typeface="Public Sans"/>
              </a:rPr>
              <a:t>Remote access</a:t>
            </a:r>
          </a:p>
          <a:p>
            <a:pPr marL="604519" lvl="1" indent="-302260">
              <a:lnSpc>
                <a:spcPts val="4199"/>
              </a:lnSpc>
              <a:buFont typeface="Arial"/>
              <a:buChar char="•"/>
            </a:pPr>
            <a:r>
              <a:rPr lang="en-US" sz="2799" dirty="0">
                <a:solidFill>
                  <a:srgbClr val="2B2C30"/>
                </a:solidFill>
                <a:latin typeface="Public Sans"/>
              </a:rPr>
              <a:t>Real-time monitoring</a:t>
            </a:r>
          </a:p>
          <a:p>
            <a:pPr marL="604519" lvl="1" indent="-302260">
              <a:lnSpc>
                <a:spcPts val="4199"/>
              </a:lnSpc>
              <a:buFont typeface="Arial"/>
              <a:buChar char="•"/>
            </a:pPr>
            <a:r>
              <a:rPr lang="en-US" sz="2799" dirty="0">
                <a:solidFill>
                  <a:srgbClr val="2B2C30"/>
                </a:solidFill>
                <a:latin typeface="Public Sans"/>
              </a:rPr>
              <a:t> Automation</a:t>
            </a:r>
          </a:p>
          <a:p>
            <a:pPr marL="604519" lvl="1" indent="-302260">
              <a:lnSpc>
                <a:spcPts val="4199"/>
              </a:lnSpc>
              <a:buFont typeface="Arial"/>
              <a:buChar char="•"/>
            </a:pPr>
            <a:r>
              <a:rPr lang="en-US" sz="2799" dirty="0">
                <a:solidFill>
                  <a:srgbClr val="2B2C30"/>
                </a:solidFill>
                <a:latin typeface="Public Sans"/>
              </a:rPr>
              <a:t>Better Organization</a:t>
            </a:r>
          </a:p>
          <a:p>
            <a:pPr>
              <a:lnSpc>
                <a:spcPts val="4199"/>
              </a:lnSpc>
            </a:pPr>
            <a:endParaRPr lang="en-US" sz="2799" dirty="0">
              <a:solidFill>
                <a:srgbClr val="2B2C30"/>
              </a:solidFill>
              <a:latin typeface="Public Sans"/>
            </a:endParaRPr>
          </a:p>
        </p:txBody>
      </p:sp>
      <p:sp>
        <p:nvSpPr>
          <p:cNvPr id="8" name="TextBox 7">
            <a:extLst>
              <a:ext uri="{FF2B5EF4-FFF2-40B4-BE49-F238E27FC236}">
                <a16:creationId xmlns:a16="http://schemas.microsoft.com/office/drawing/2014/main" id="{0039D41A-6A47-C3EB-48E1-752A59818CBA}"/>
              </a:ext>
            </a:extLst>
          </p:cNvPr>
          <p:cNvSpPr txBox="1"/>
          <p:nvPr/>
        </p:nvSpPr>
        <p:spPr>
          <a:xfrm>
            <a:off x="1447800" y="7200900"/>
            <a:ext cx="15011400" cy="523220"/>
          </a:xfrm>
          <a:prstGeom prst="rect">
            <a:avLst/>
          </a:prstGeom>
          <a:noFill/>
        </p:spPr>
        <p:txBody>
          <a:bodyPr wrap="square" rtlCol="0">
            <a:spAutoFit/>
          </a:bodyPr>
          <a:lstStyle/>
          <a:p>
            <a:r>
              <a:rPr lang="en-IN" sz="2800" dirty="0"/>
              <a:t>User Friendly Interface                      Customization and Scalability            Smooth Data flow and Tracking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Freeform 3"/>
          <p:cNvSpPr/>
          <p:nvPr/>
        </p:nvSpPr>
        <p:spPr>
          <a:xfrm>
            <a:off x="1028700" y="2398160"/>
            <a:ext cx="7366522" cy="6335209"/>
          </a:xfrm>
          <a:custGeom>
            <a:avLst/>
            <a:gdLst/>
            <a:ahLst/>
            <a:cxnLst/>
            <a:rect l="l" t="t" r="r" b="b"/>
            <a:pathLst>
              <a:path w="7366522" h="6335209">
                <a:moveTo>
                  <a:pt x="0" y="0"/>
                </a:moveTo>
                <a:lnTo>
                  <a:pt x="7366522" y="0"/>
                </a:lnTo>
                <a:lnTo>
                  <a:pt x="7366522" y="6335209"/>
                </a:lnTo>
                <a:lnTo>
                  <a:pt x="0" y="63352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997913" y="810847"/>
            <a:ext cx="16230600" cy="1310821"/>
          </a:xfrm>
          <a:prstGeom prst="rect">
            <a:avLst/>
          </a:prstGeom>
        </p:spPr>
        <p:txBody>
          <a:bodyPr lIns="0" tIns="0" rIns="0" bIns="0" rtlCol="0" anchor="t">
            <a:spAutoFit/>
          </a:bodyPr>
          <a:lstStyle/>
          <a:p>
            <a:pPr>
              <a:lnSpc>
                <a:spcPts val="5200"/>
              </a:lnSpc>
            </a:pPr>
            <a:r>
              <a:rPr lang="en-US" sz="3714" spc="843">
                <a:solidFill>
                  <a:srgbClr val="2B2C30"/>
                </a:solidFill>
                <a:latin typeface="Public Sans Bold"/>
              </a:rPr>
              <a:t>MARKET RESEARCH </a:t>
            </a:r>
          </a:p>
          <a:p>
            <a:pPr>
              <a:lnSpc>
                <a:spcPts val="5200"/>
              </a:lnSpc>
              <a:spcBef>
                <a:spcPct val="0"/>
              </a:spcBef>
            </a:pPr>
            <a:endParaRPr lang="en-US" sz="3714" spc="843">
              <a:solidFill>
                <a:srgbClr val="2B2C30"/>
              </a:solidFill>
              <a:latin typeface="Public Sans Bold"/>
            </a:endParaRPr>
          </a:p>
        </p:txBody>
      </p:sp>
      <p:sp>
        <p:nvSpPr>
          <p:cNvPr id="5" name="TextBox 5"/>
          <p:cNvSpPr txBox="1"/>
          <p:nvPr/>
        </p:nvSpPr>
        <p:spPr>
          <a:xfrm>
            <a:off x="9144000" y="1538419"/>
            <a:ext cx="7877184" cy="8496173"/>
          </a:xfrm>
          <a:prstGeom prst="rect">
            <a:avLst/>
          </a:prstGeom>
        </p:spPr>
        <p:txBody>
          <a:bodyPr lIns="0" tIns="0" rIns="0" bIns="0" rtlCol="0" anchor="t">
            <a:spAutoFit/>
          </a:bodyPr>
          <a:lstStyle/>
          <a:p>
            <a:pPr>
              <a:lnSpc>
                <a:spcPts val="5235"/>
              </a:lnSpc>
            </a:pPr>
            <a:r>
              <a:rPr lang="en-US" sz="2799">
                <a:solidFill>
                  <a:srgbClr val="2B2C30"/>
                </a:solidFill>
                <a:latin typeface="Public Sans Bold"/>
              </a:rPr>
              <a:t>OGS Capital</a:t>
            </a:r>
          </a:p>
          <a:p>
            <a:pPr marL="604519" lvl="1" indent="-302260">
              <a:lnSpc>
                <a:spcPts val="5235"/>
              </a:lnSpc>
              <a:buFont typeface="Arial"/>
              <a:buChar char="•"/>
            </a:pPr>
            <a:r>
              <a:rPr lang="en-US" sz="2799">
                <a:solidFill>
                  <a:srgbClr val="2B2C30"/>
                </a:solidFill>
                <a:latin typeface="Public Sans"/>
              </a:rPr>
              <a:t>Focused Clients: Online Business, Ecommerce, Energy and Resources,Telecom Industries.</a:t>
            </a:r>
          </a:p>
          <a:p>
            <a:pPr marL="604519" lvl="1" indent="-302260">
              <a:lnSpc>
                <a:spcPts val="5235"/>
              </a:lnSpc>
              <a:buFont typeface="Arial"/>
              <a:buChar char="•"/>
            </a:pPr>
            <a:r>
              <a:rPr lang="en-US" sz="2799">
                <a:solidFill>
                  <a:srgbClr val="2B2C30"/>
                </a:solidFill>
                <a:latin typeface="Public Sans"/>
              </a:rPr>
              <a:t>Services: Strategic advice, High quality market research, Fundraising, Full customization</a:t>
            </a:r>
          </a:p>
          <a:p>
            <a:pPr marL="604519" lvl="1" indent="-302260">
              <a:lnSpc>
                <a:spcPts val="5235"/>
              </a:lnSpc>
              <a:buFont typeface="Arial"/>
              <a:buChar char="•"/>
            </a:pPr>
            <a:r>
              <a:rPr lang="en-US" sz="2799">
                <a:solidFill>
                  <a:srgbClr val="2B2C30"/>
                </a:solidFill>
                <a:latin typeface="Public Sans"/>
              </a:rPr>
              <a:t>Pricing: Packages like Business plan for Investors, Bank Business plan, Franchise Business plan, Landlord Business plan and Immigration Business plan.</a:t>
            </a:r>
          </a:p>
          <a:p>
            <a:pPr marL="604519" lvl="1" indent="-302260">
              <a:lnSpc>
                <a:spcPts val="5235"/>
              </a:lnSpc>
              <a:buFont typeface="Arial"/>
              <a:buChar char="•"/>
            </a:pPr>
            <a:r>
              <a:rPr lang="en-US" sz="2799">
                <a:solidFill>
                  <a:srgbClr val="2B2C30"/>
                </a:solidFill>
                <a:latin typeface="Public Sans"/>
              </a:rPr>
              <a:t>Website: </a:t>
            </a:r>
            <a:r>
              <a:rPr lang="en-US" sz="2799" u="sng">
                <a:solidFill>
                  <a:srgbClr val="2B2C30"/>
                </a:solidFill>
                <a:latin typeface="Public Sans"/>
                <a:hlinkClick r:id="rId5" tooltip="http://www.ogscapital.com/"/>
              </a:rPr>
              <a:t>www.ogscapital.com</a:t>
            </a:r>
          </a:p>
          <a:p>
            <a:pPr>
              <a:lnSpc>
                <a:spcPts val="5235"/>
              </a:lnSpc>
            </a:pPr>
            <a:endParaRPr lang="en-US" sz="2799" u="sng">
              <a:solidFill>
                <a:srgbClr val="2B2C30"/>
              </a:solidFill>
              <a:latin typeface="Public Sans"/>
              <a:hlinkClick r:id="rId5" tooltip="http://www.ogscapital.com/"/>
            </a:endParaRPr>
          </a:p>
        </p:txBody>
      </p:sp>
      <p:sp>
        <p:nvSpPr>
          <p:cNvPr id="6" name="AutoShape 6"/>
          <p:cNvSpPr/>
          <p:nvPr/>
        </p:nvSpPr>
        <p:spPr>
          <a:xfrm flipV="1">
            <a:off x="997908" y="1513882"/>
            <a:ext cx="16230594" cy="38509"/>
          </a:xfrm>
          <a:prstGeom prst="line">
            <a:avLst/>
          </a:prstGeom>
          <a:ln w="9525" cap="flat">
            <a:solidFill>
              <a:srgbClr val="2B2C30"/>
            </a:solidFill>
            <a:prstDash val="solid"/>
            <a:headEnd type="none" w="sm" len="sm"/>
            <a:tailEnd type="none" w="sm" len="sm"/>
          </a:ln>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Freeform 3"/>
          <p:cNvSpPr/>
          <p:nvPr/>
        </p:nvSpPr>
        <p:spPr>
          <a:xfrm rot="-5400000">
            <a:off x="-2722459" y="3485482"/>
            <a:ext cx="10500780" cy="3316036"/>
          </a:xfrm>
          <a:custGeom>
            <a:avLst/>
            <a:gdLst/>
            <a:ahLst/>
            <a:cxnLst/>
            <a:rect l="l" t="t" r="r" b="b"/>
            <a:pathLst>
              <a:path w="10500780" h="3316036">
                <a:moveTo>
                  <a:pt x="0" y="0"/>
                </a:moveTo>
                <a:lnTo>
                  <a:pt x="10500780" y="0"/>
                </a:lnTo>
                <a:lnTo>
                  <a:pt x="10500780" y="3316036"/>
                </a:lnTo>
                <a:lnTo>
                  <a:pt x="0" y="3316036"/>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7287551" y="1291586"/>
            <a:ext cx="9343802" cy="7966714"/>
          </a:xfrm>
          <a:prstGeom prst="rect">
            <a:avLst/>
          </a:prstGeom>
        </p:spPr>
        <p:txBody>
          <a:bodyPr lIns="0" tIns="0" rIns="0" bIns="0" rtlCol="0" anchor="t">
            <a:spAutoFit/>
          </a:bodyPr>
          <a:lstStyle/>
          <a:p>
            <a:pPr>
              <a:lnSpc>
                <a:spcPts val="5407"/>
              </a:lnSpc>
            </a:pPr>
            <a:r>
              <a:rPr lang="en-US" sz="2891">
                <a:solidFill>
                  <a:srgbClr val="2B2C30"/>
                </a:solidFill>
                <a:latin typeface="Public Sans Bold"/>
              </a:rPr>
              <a:t>NIMBL</a:t>
            </a:r>
          </a:p>
          <a:p>
            <a:pPr marL="516379" lvl="1" indent="-258189">
              <a:lnSpc>
                <a:spcPts val="4472"/>
              </a:lnSpc>
              <a:buFont typeface="Arial"/>
              <a:buChar char="•"/>
            </a:pPr>
            <a:r>
              <a:rPr lang="en-US" sz="2391">
                <a:solidFill>
                  <a:srgbClr val="2B2C30"/>
                </a:solidFill>
                <a:latin typeface="Public Sans"/>
              </a:rPr>
              <a:t>Focused Clients: Financial expertise and guidance to businesses throughout their entire lifecycle. Notable clients include Neptune, Rapidspa, MVP, Gray Falkon, and Crisp.</a:t>
            </a:r>
          </a:p>
          <a:p>
            <a:pPr marL="516379" lvl="1" indent="-258189">
              <a:lnSpc>
                <a:spcPts val="4472"/>
              </a:lnSpc>
              <a:buFont typeface="Arial"/>
              <a:buChar char="•"/>
            </a:pPr>
            <a:r>
              <a:rPr lang="en-US" sz="2391">
                <a:solidFill>
                  <a:srgbClr val="2B2C30"/>
                </a:solidFill>
                <a:latin typeface="Public Sans"/>
              </a:rPr>
              <a:t>Services: Specialized primarily in accounting and tax-related solutions such as budgeting, bill tracking and payments, inventory management, tax return filing, and the development of custom reporting and analytics solutions.</a:t>
            </a:r>
          </a:p>
          <a:p>
            <a:pPr marL="516379" lvl="1" indent="-258189">
              <a:lnSpc>
                <a:spcPts val="4472"/>
              </a:lnSpc>
              <a:buFont typeface="Arial"/>
              <a:buChar char="•"/>
            </a:pPr>
            <a:r>
              <a:rPr lang="en-US" sz="2391">
                <a:solidFill>
                  <a:srgbClr val="2B2C30"/>
                </a:solidFill>
                <a:latin typeface="Public Sans"/>
              </a:rPr>
              <a:t>Publishes insightful blogs covering various aspects of financial wealth management</a:t>
            </a:r>
          </a:p>
          <a:p>
            <a:pPr marL="516379" lvl="1" indent="-258189">
              <a:lnSpc>
                <a:spcPts val="4472"/>
              </a:lnSpc>
              <a:buFont typeface="Arial"/>
              <a:buChar char="•"/>
            </a:pPr>
            <a:r>
              <a:rPr lang="en-US" sz="2391">
                <a:solidFill>
                  <a:srgbClr val="2B2C30"/>
                </a:solidFill>
                <a:latin typeface="Public Sans"/>
              </a:rPr>
              <a:t>Pricing: Flexible pricing model based on company size, service required and level of engagement.</a:t>
            </a:r>
          </a:p>
          <a:p>
            <a:pPr marL="516379" lvl="1" indent="-258189">
              <a:lnSpc>
                <a:spcPts val="4472"/>
              </a:lnSpc>
              <a:buFont typeface="Arial"/>
              <a:buChar char="•"/>
            </a:pPr>
            <a:r>
              <a:rPr lang="en-US" sz="2391">
                <a:solidFill>
                  <a:srgbClr val="2B2C30"/>
                </a:solidFill>
                <a:latin typeface="Public Sans"/>
              </a:rPr>
              <a:t>Website: https://trustnimbl.com/</a:t>
            </a:r>
          </a:p>
          <a:p>
            <a:pPr>
              <a:lnSpc>
                <a:spcPts val="4472"/>
              </a:lnSpc>
            </a:pPr>
            <a:endParaRPr lang="en-US" sz="2391">
              <a:solidFill>
                <a:srgbClr val="2B2C30"/>
              </a:solidFill>
              <a:latin typeface="Public Sa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155</TotalTime>
  <Words>668</Words>
  <Application>Microsoft Office PowerPoint</Application>
  <PresentationFormat>Custom</PresentationFormat>
  <Paragraphs>103</Paragraphs>
  <Slides>17</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Cormorant Garamond Bold</vt:lpstr>
      <vt:lpstr>Calibri</vt:lpstr>
      <vt:lpstr>Arial</vt:lpstr>
      <vt:lpstr>Playfair Display Bold</vt:lpstr>
      <vt:lpstr>Aptos</vt:lpstr>
      <vt:lpstr>Playfair Display</vt:lpstr>
      <vt:lpstr>Public Sans Bold Italics</vt:lpstr>
      <vt:lpstr>Public Sans Bold</vt:lpstr>
      <vt:lpstr>Public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Cream Neutral Minimalist New Business Pitch Deck Presentation</dc:title>
  <cp:lastModifiedBy>sinduri vangala</cp:lastModifiedBy>
  <cp:revision>3</cp:revision>
  <dcterms:created xsi:type="dcterms:W3CDTF">2006-08-16T00:00:00Z</dcterms:created>
  <dcterms:modified xsi:type="dcterms:W3CDTF">2024-04-24T23:35:08Z</dcterms:modified>
  <dc:identifier>DAGDSIQSGP4</dc:identifier>
</cp:coreProperties>
</file>